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82" r:id="rId3"/>
    <p:sldId id="283" r:id="rId4"/>
    <p:sldId id="284" r:id="rId5"/>
    <p:sldId id="285" r:id="rId6"/>
    <p:sldId id="286" r:id="rId7"/>
    <p:sldId id="288" r:id="rId8"/>
    <p:sldId id="289" r:id="rId9"/>
    <p:sldId id="292" r:id="rId10"/>
    <p:sldId id="295" r:id="rId11"/>
    <p:sldId id="296" r:id="rId12"/>
    <p:sldId id="297" r:id="rId13"/>
    <p:sldId id="298" r:id="rId14"/>
    <p:sldId id="29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00FF00"/>
    <a:srgbClr val="00CC00"/>
    <a:srgbClr val="7F7F7F"/>
    <a:srgbClr val="BFBFBF"/>
    <a:srgbClr val="0000CC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7914"/>
            <a:ext cx="7772400" cy="2387600"/>
          </a:xfrm>
          <a:noFill/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07588"/>
            <a:ext cx="6858000" cy="1655763"/>
          </a:xfrm>
          <a:noFill/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BFE0CB8-2C6B-4E7C-8F0E-810E8F1FB9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894" y="562073"/>
            <a:ext cx="139610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40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noFill/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40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7"/>
            <a:ext cx="1971675" cy="581183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5" y="365127"/>
            <a:ext cx="5800725" cy="5811839"/>
          </a:xfrm>
          <a:noFill/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8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168052"/>
            <a:ext cx="9143999" cy="1689947"/>
          </a:xfrm>
          <a:solidFill>
            <a:schemeClr val="bg2"/>
          </a:solidFill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sz="1100"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sz="1050"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ED1C5865-A67D-47B3-A75A-6CCD68E9D2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894" y="562073"/>
            <a:ext cx="1396105" cy="231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11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4"/>
            <a:ext cx="7886700" cy="2852737"/>
          </a:xfrm>
          <a:noFill/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  <a:noFill/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8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60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5" y="1681163"/>
            <a:ext cx="3887391" cy="823912"/>
          </a:xfrm>
          <a:noFill/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5" y="2505075"/>
            <a:ext cx="3887391" cy="3684588"/>
          </a:xfrm>
          <a:noFill/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75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0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512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  <a:noFill/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5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  <a:noFill/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2"/>
            <a:ext cx="2949178" cy="3811588"/>
          </a:xfr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4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5378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  <a:alpha val="80000"/>
                </a:schemeClr>
              </a:gs>
              <a:gs pos="50000">
                <a:schemeClr val="bg2">
                  <a:shade val="67500"/>
                  <a:satMod val="115000"/>
                  <a:alpha val="65000"/>
                </a:schemeClr>
              </a:gs>
              <a:gs pos="100000">
                <a:schemeClr val="bg2">
                  <a:shade val="100000"/>
                  <a:satMod val="115000"/>
                  <a:alpha val="30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153025"/>
            <a:ext cx="9144000" cy="1704975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0444F-4CC3-4E23-9F0B-70391227EA8D}" type="datetimeFigureOut">
              <a:rPr kumimoji="1" lang="ja-JP" altLang="en-US" smtClean="0"/>
              <a:t>2018/12/27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2300" y="1151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D25F-730C-491D-9B0A-0DCBEB1C2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11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kumimoji="1" sz="3200" b="1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1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8C387578-0F18-4BDB-80E7-9D337D653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wrap="none">
            <a:normAutofit/>
          </a:bodyPr>
          <a:lstStyle/>
          <a:p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パソコン</a:t>
            </a:r>
            <a:r>
              <a:rPr kumimoji="1" lang="ja-JP" altLang="en-US" sz="40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  <a:r>
              <a:rPr kumimoji="1" lang="ja-JP" altLang="en-US" sz="40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の話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サブタイトル 10">
            <a:extLst>
              <a:ext uri="{FF2B5EF4-FFF2-40B4-BE49-F238E27FC236}">
                <a16:creationId xmlns:a16="http://schemas.microsoft.com/office/drawing/2014/main" id="{1A7746DA-D916-4849-A76E-887A845006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wrap="none"/>
          <a:lstStyle/>
          <a:p>
            <a:endParaRPr kumimoji="1" lang="en-US" altLang="ja-JP">
              <a:solidFill>
                <a:schemeClr val="accent1"/>
              </a:solidFill>
            </a:endParaRPr>
          </a:p>
          <a:p>
            <a:r>
              <a:rPr lang="en-US" altLang="ja-JP" b="1">
                <a:solidFill>
                  <a:schemeClr val="accent1"/>
                </a:solidFill>
              </a:rPr>
              <a:t>【</a:t>
            </a:r>
            <a:r>
              <a:rPr lang="ja-JP" altLang="en-US" b="1">
                <a:solidFill>
                  <a:schemeClr val="accent1"/>
                </a:solidFill>
              </a:rPr>
              <a:t>関連ワード</a:t>
            </a:r>
            <a:r>
              <a:rPr lang="en-US" altLang="ja-JP" b="1">
                <a:solidFill>
                  <a:schemeClr val="accent1"/>
                </a:solidFill>
              </a:rPr>
              <a:t>】</a:t>
            </a:r>
          </a:p>
          <a:p>
            <a:pPr>
              <a:spcBef>
                <a:spcPts val="600"/>
              </a:spcBef>
            </a:pPr>
            <a:r>
              <a:rPr kumimoji="1" lang="ja-JP" altLang="en-US">
                <a:solidFill>
                  <a:schemeClr val="accent1"/>
                </a:solidFill>
              </a:rPr>
              <a:t>堅牢性、</a:t>
            </a:r>
            <a:r>
              <a:rPr kumimoji="1" lang="en-US" altLang="ja-JP">
                <a:solidFill>
                  <a:schemeClr val="accent1"/>
                </a:solidFill>
              </a:rPr>
              <a:t>RAID</a:t>
            </a:r>
            <a:r>
              <a:rPr kumimoji="1" lang="ja-JP" altLang="en-US">
                <a:solidFill>
                  <a:schemeClr val="accent1"/>
                </a:solidFill>
              </a:rPr>
              <a:t>、冗長化、ホスト、メインフレーム、</a:t>
            </a:r>
            <a:endParaRPr lang="en-US" altLang="ja-JP">
              <a:solidFill>
                <a:schemeClr val="accent1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ja-JP" altLang="en-US">
                <a:solidFill>
                  <a:schemeClr val="accent1"/>
                </a:solidFill>
              </a:rPr>
              <a:t>ダウンサイジング、レガシーシステム</a:t>
            </a:r>
          </a:p>
        </p:txBody>
      </p:sp>
      <p:grpSp>
        <p:nvGrpSpPr>
          <p:cNvPr id="4" name="グループ化 マウス">
            <a:extLst>
              <a:ext uri="{FF2B5EF4-FFF2-40B4-BE49-F238E27FC236}">
                <a16:creationId xmlns:a16="http://schemas.microsoft.com/office/drawing/2014/main" id="{034467B7-BAE0-45BE-A4DA-B6F61F95E1C1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フローチャート: 論理積ゲート 4">
              <a:extLst>
                <a:ext uri="{FF2B5EF4-FFF2-40B4-BE49-F238E27FC236}">
                  <a16:creationId xmlns:a16="http://schemas.microsoft.com/office/drawing/2014/main" id="{269BFB34-99F4-47E6-B638-BB3254E93C73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四角形: 上の 2 つの角を丸める 5">
              <a:extLst>
                <a:ext uri="{FF2B5EF4-FFF2-40B4-BE49-F238E27FC236}">
                  <a16:creationId xmlns:a16="http://schemas.microsoft.com/office/drawing/2014/main" id="{EB905A92-F957-4BEE-A168-26E8453A955C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5B9F82C-A1BC-4F21-A45D-B8AC77B318BC}"/>
                </a:ext>
              </a:extLst>
            </p:cNvPr>
            <p:cNvCxnSpPr>
              <a:cxnSpLocks/>
              <a:stCxn id="6" idx="3"/>
              <a:endCxn id="6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82EA136-02DB-4925-9654-D609EB2B2C09}"/>
              </a:ext>
            </a:extLst>
          </p:cNvPr>
          <p:cNvGrpSpPr/>
          <p:nvPr/>
        </p:nvGrpSpPr>
        <p:grpSpPr>
          <a:xfrm>
            <a:off x="1143000" y="5296619"/>
            <a:ext cx="6905633" cy="1311215"/>
            <a:chOff x="1143000" y="5296619"/>
            <a:chExt cx="6905633" cy="1311215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E388E0C3-9055-4692-AC0B-15081582DBCE}"/>
                </a:ext>
              </a:extLst>
            </p:cNvPr>
            <p:cNvSpPr/>
            <p:nvPr/>
          </p:nvSpPr>
          <p:spPr>
            <a:xfrm>
              <a:off x="1143000" y="5296619"/>
              <a:ext cx="6858000" cy="131121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99E0D771-597F-47A8-BFCE-F55257E8355E}"/>
                </a:ext>
              </a:extLst>
            </p:cNvPr>
            <p:cNvSpPr txBox="1"/>
            <p:nvPr/>
          </p:nvSpPr>
          <p:spPr>
            <a:xfrm>
              <a:off x="1273868" y="5373659"/>
              <a:ext cx="2893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u="sng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クリックのタイミングについて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9E2943E6-6C34-410C-AE52-EED6373D6028}"/>
                </a:ext>
              </a:extLst>
            </p:cNvPr>
            <p:cNvSpPr txBox="1"/>
            <p:nvPr/>
          </p:nvSpPr>
          <p:spPr>
            <a:xfrm>
              <a:off x="1453558" y="5719313"/>
              <a:ext cx="6595075" cy="7950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1900"/>
                </a:lnSpc>
              </a:pPr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画面右上にあるマウスマーク（　　）が表示されたら、</a:t>
              </a:r>
              <a:endParaRPr kumimoji="1" lang="en-US" altLang="ja-JP"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>
                <a:lnSpc>
                  <a:spcPts val="1900"/>
                </a:lnSpc>
              </a:pPr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マウスをクリックして次に進んでください（クリックはマークの上でなくても構いません）。</a:t>
              </a:r>
              <a:endParaRPr kumimoji="1" lang="en-US" altLang="ja-JP" sz="1400">
                <a:solidFill>
                  <a:schemeClr val="tx1">
                    <a:lumMod val="50000"/>
                    <a:lumOff val="50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r>
                <a:rPr kumimoji="1" lang="ja-JP" altLang="en-US" sz="1400">
                  <a:solidFill>
                    <a:schemeClr val="tx1">
                      <a:lumMod val="50000"/>
                      <a:lumOff val="50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マークが消えている間は、まだアニメーションが実行中です。</a:t>
              </a:r>
            </a:p>
          </p:txBody>
        </p:sp>
        <p:grpSp>
          <p:nvGrpSpPr>
            <p:cNvPr id="14" name="グループ化 マウス">
              <a:extLst>
                <a:ext uri="{FF2B5EF4-FFF2-40B4-BE49-F238E27FC236}">
                  <a16:creationId xmlns:a16="http://schemas.microsoft.com/office/drawing/2014/main" id="{2FEEBDD0-8C0E-4AC0-AEBF-DAB572B92001}"/>
                </a:ext>
              </a:extLst>
            </p:cNvPr>
            <p:cNvGrpSpPr/>
            <p:nvPr/>
          </p:nvGrpSpPr>
          <p:grpSpPr>
            <a:xfrm>
              <a:off x="3831177" y="5768410"/>
              <a:ext cx="152909" cy="224258"/>
              <a:chOff x="4429737" y="3942302"/>
              <a:chExt cx="653016" cy="957718"/>
            </a:xfrm>
            <a:solidFill>
              <a:schemeClr val="accent4">
                <a:alpha val="50000"/>
              </a:schemeClr>
            </a:solidFill>
            <a:effectLst/>
          </p:grpSpPr>
          <p:sp>
            <p:nvSpPr>
              <p:cNvPr id="15" name="フローチャート: 論理積ゲート 14">
                <a:extLst>
                  <a:ext uri="{FF2B5EF4-FFF2-40B4-BE49-F238E27FC236}">
                    <a16:creationId xmlns:a16="http://schemas.microsoft.com/office/drawing/2014/main" id="{3335650D-73F4-44E4-8BB1-2C81551D5A5A}"/>
                  </a:ext>
                </a:extLst>
              </p:cNvPr>
              <p:cNvSpPr/>
              <p:nvPr/>
            </p:nvSpPr>
            <p:spPr>
              <a:xfrm rot="5400000">
                <a:off x="4430404" y="4247672"/>
                <a:ext cx="651681" cy="653015"/>
              </a:xfrm>
              <a:prstGeom prst="flowChartDelay">
                <a:avLst/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四角形: 上の 2 つの角を丸める 15">
                <a:extLst>
                  <a:ext uri="{FF2B5EF4-FFF2-40B4-BE49-F238E27FC236}">
                    <a16:creationId xmlns:a16="http://schemas.microsoft.com/office/drawing/2014/main" id="{6047AD14-E136-4C74-BD8E-E9AA3D39F0F2}"/>
                  </a:ext>
                </a:extLst>
              </p:cNvPr>
              <p:cNvSpPr/>
              <p:nvPr/>
            </p:nvSpPr>
            <p:spPr>
              <a:xfrm>
                <a:off x="4429737" y="3942302"/>
                <a:ext cx="653016" cy="3060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5E215D17-A96D-42E8-937C-0DBE60625262}"/>
                  </a:ext>
                </a:extLst>
              </p:cNvPr>
              <p:cNvCxnSpPr>
                <a:cxnSpLocks/>
                <a:stCxn id="16" idx="3"/>
                <a:endCxn id="16" idx="1"/>
              </p:cNvCxnSpPr>
              <p:nvPr/>
            </p:nvCxnSpPr>
            <p:spPr>
              <a:xfrm>
                <a:off x="4756245" y="3942302"/>
                <a:ext cx="0" cy="306036"/>
              </a:xfrm>
              <a:prstGeom prst="line">
                <a:avLst/>
              </a:prstGeom>
              <a:grpFill/>
              <a:ln w="19050">
                <a:solidFill>
                  <a:schemeClr val="tx1">
                    <a:alpha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21139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6CC55-B56B-4E1C-83E2-253DC3B31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ダウンサイジング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202F35-CCE2-4355-B796-81F94A3A0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OS</a:t>
            </a:r>
            <a:r>
              <a:rPr lang="ja-JP" altLang="en-US"/>
              <a:t>もホスト専用のものを使っていることが多く、運用するにはかなりの専門知識と技術が必要で、コストもかかります。</a:t>
            </a:r>
            <a:endParaRPr lang="en-US" altLang="ja-JP"/>
          </a:p>
          <a:p>
            <a:r>
              <a:rPr kumimoji="1" lang="ja-JP" altLang="en-US"/>
              <a:t>一方、いわゆるサーバーと呼ばれるものは、最近は性能も向上し、堅牢性も上がってきています。</a:t>
            </a:r>
            <a:endParaRPr kumimoji="1" lang="en-US" altLang="ja-JP"/>
          </a:p>
          <a:p>
            <a:r>
              <a:rPr lang="ja-JP" altLang="en-US"/>
              <a:t>そこで、従来はホストでしかできなかった処理が、サーバーでも十分できるようになってきました。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1764A21-A4A7-4230-8D11-1D457ADE58F7}"/>
              </a:ext>
            </a:extLst>
          </p:cNvPr>
          <p:cNvGrpSpPr/>
          <p:nvPr/>
        </p:nvGrpSpPr>
        <p:grpSpPr>
          <a:xfrm>
            <a:off x="904951" y="1610063"/>
            <a:ext cx="3516510" cy="3269012"/>
            <a:chOff x="962165" y="859808"/>
            <a:chExt cx="5547818" cy="515735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E20E31EA-C80F-470D-B83A-F362C9F80C56}"/>
                </a:ext>
              </a:extLst>
            </p:cNvPr>
            <p:cNvSpPr/>
            <p:nvPr/>
          </p:nvSpPr>
          <p:spPr>
            <a:xfrm>
              <a:off x="96216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方体 5">
              <a:extLst>
                <a:ext uri="{FF2B5EF4-FFF2-40B4-BE49-F238E27FC236}">
                  <a16:creationId xmlns:a16="http://schemas.microsoft.com/office/drawing/2014/main" id="{5FE9DBE9-C33C-47A8-AFD1-50B2D641D050}"/>
                </a:ext>
              </a:extLst>
            </p:cNvPr>
            <p:cNvSpPr/>
            <p:nvPr/>
          </p:nvSpPr>
          <p:spPr>
            <a:xfrm>
              <a:off x="3395374" y="859808"/>
              <a:ext cx="794489" cy="5001905"/>
            </a:xfrm>
            <a:prstGeom prst="cube">
              <a:avLst>
                <a:gd name="adj" fmla="val 57519"/>
              </a:avLst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方体 6">
              <a:extLst>
                <a:ext uri="{FF2B5EF4-FFF2-40B4-BE49-F238E27FC236}">
                  <a16:creationId xmlns:a16="http://schemas.microsoft.com/office/drawing/2014/main" id="{EAC20582-67B0-4C01-A8EA-8596470018CC}"/>
                </a:ext>
              </a:extLst>
            </p:cNvPr>
            <p:cNvSpPr/>
            <p:nvPr/>
          </p:nvSpPr>
          <p:spPr>
            <a:xfrm>
              <a:off x="138816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方体 7">
              <a:extLst>
                <a:ext uri="{FF2B5EF4-FFF2-40B4-BE49-F238E27FC236}">
                  <a16:creationId xmlns:a16="http://schemas.microsoft.com/office/drawing/2014/main" id="{1193ABA3-1F9A-4E6E-9D35-B32961A7A2ED}"/>
                </a:ext>
              </a:extLst>
            </p:cNvPr>
            <p:cNvSpPr/>
            <p:nvPr/>
          </p:nvSpPr>
          <p:spPr>
            <a:xfrm>
              <a:off x="361665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>
              <a:extLst>
                <a:ext uri="{FF2B5EF4-FFF2-40B4-BE49-F238E27FC236}">
                  <a16:creationId xmlns:a16="http://schemas.microsoft.com/office/drawing/2014/main" id="{293357F2-1CB4-40E4-B52C-8EDDA92B85C7}"/>
                </a:ext>
              </a:extLst>
            </p:cNvPr>
            <p:cNvSpPr/>
            <p:nvPr/>
          </p:nvSpPr>
          <p:spPr>
            <a:xfrm>
              <a:off x="404265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57F6786B-4F57-415F-B851-BEF1A1241436}"/>
                </a:ext>
              </a:extLst>
            </p:cNvPr>
            <p:cNvSpPr/>
            <p:nvPr/>
          </p:nvSpPr>
          <p:spPr>
            <a:xfrm>
              <a:off x="4370196" y="4510586"/>
              <a:ext cx="784746" cy="464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D0430985-9141-4E6B-9A59-8DB4D634C279}"/>
                </a:ext>
              </a:extLst>
            </p:cNvPr>
            <p:cNvSpPr/>
            <p:nvPr/>
          </p:nvSpPr>
          <p:spPr>
            <a:xfrm>
              <a:off x="1903860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C925472A-9F04-4E01-8EAD-44288D3A7DBA}"/>
                </a:ext>
              </a:extLst>
            </p:cNvPr>
            <p:cNvSpPr/>
            <p:nvPr/>
          </p:nvSpPr>
          <p:spPr>
            <a:xfrm>
              <a:off x="4565172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A3794F5-09A7-4446-BB3B-B6CC5DC07E4C}"/>
              </a:ext>
            </a:extLst>
          </p:cNvPr>
          <p:cNvGrpSpPr/>
          <p:nvPr/>
        </p:nvGrpSpPr>
        <p:grpSpPr>
          <a:xfrm>
            <a:off x="6380847" y="3539636"/>
            <a:ext cx="847639" cy="1240908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" name="直方体 13">
              <a:extLst>
                <a:ext uri="{FF2B5EF4-FFF2-40B4-BE49-F238E27FC236}">
                  <a16:creationId xmlns:a16="http://schemas.microsoft.com/office/drawing/2014/main" id="{199B19B3-EDFF-4895-83DD-ECF6D87BD2D9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90F4A9E1-A1F9-4783-8E9E-4870523D16AF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00E2558-E6A9-43CA-8521-3B6E5AFC6D6C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1149294D-5071-44BE-974B-3ACACB888C40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C619C954-A990-4570-9463-1F87B81D2978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5120DACB-FD15-4B76-B449-F6E6CFDA6541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367080F7-9C4C-4685-99A0-650A137CBCD0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4E1981D0-F1B9-4A4E-B360-8E62A43D0BEF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89C69752-1A2C-46C5-A4F2-74BF5E09BADD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52F19D05-46EE-4DFC-9502-15D7E42A939E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EAB490E-37E9-46C8-BAB2-D679F1B47BB3}"/>
              </a:ext>
            </a:extLst>
          </p:cNvPr>
          <p:cNvSpPr txBox="1"/>
          <p:nvPr/>
        </p:nvSpPr>
        <p:spPr>
          <a:xfrm>
            <a:off x="6080750" y="2882015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9F46BD7-3BDA-4AFA-B9C7-90904EAA35EB}"/>
              </a:ext>
            </a:extLst>
          </p:cNvPr>
          <p:cNvSpPr txBox="1"/>
          <p:nvPr/>
        </p:nvSpPr>
        <p:spPr>
          <a:xfrm>
            <a:off x="2255426" y="90394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ホスト</a:t>
            </a:r>
          </a:p>
        </p:txBody>
      </p:sp>
      <p:grpSp>
        <p:nvGrpSpPr>
          <p:cNvPr id="30" name="グループ化 マウス">
            <a:extLst>
              <a:ext uri="{FF2B5EF4-FFF2-40B4-BE49-F238E27FC236}">
                <a16:creationId xmlns:a16="http://schemas.microsoft.com/office/drawing/2014/main" id="{5A846237-1844-4897-BEF4-4717766C9915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フローチャート: 論理積ゲート 30">
              <a:extLst>
                <a:ext uri="{FF2B5EF4-FFF2-40B4-BE49-F238E27FC236}">
                  <a16:creationId xmlns:a16="http://schemas.microsoft.com/office/drawing/2014/main" id="{D9B5FB76-FD0D-4D8E-A1E2-7259968585A6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四角形: 上の 2 つの角を丸める 31">
              <a:extLst>
                <a:ext uri="{FF2B5EF4-FFF2-40B4-BE49-F238E27FC236}">
                  <a16:creationId xmlns:a16="http://schemas.microsoft.com/office/drawing/2014/main" id="{AFA67897-351B-4EED-B19E-8FD042F5F4C0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0715A6E2-54F9-4DED-B4BF-0EF920461913}"/>
                </a:ext>
              </a:extLst>
            </p:cNvPr>
            <p:cNvCxnSpPr>
              <a:cxnSpLocks/>
              <a:stCxn id="32" idx="3"/>
              <a:endCxn id="32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2774F01-6114-47F4-BC25-D061EBAE1D2D}"/>
              </a:ext>
            </a:extLst>
          </p:cNvPr>
          <p:cNvSpPr txBox="1"/>
          <p:nvPr/>
        </p:nvSpPr>
        <p:spPr>
          <a:xfrm>
            <a:off x="1196365" y="3960131"/>
            <a:ext cx="2606804" cy="70788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専門知識・技術が必要</a:t>
            </a:r>
            <a:endParaRPr kumimoji="1" lang="en-US" altLang="ja-JP" sz="200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運用コストが大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5D3C657-D33D-4E38-8744-9C11F6BCBD61}"/>
              </a:ext>
            </a:extLst>
          </p:cNvPr>
          <p:cNvSpPr txBox="1"/>
          <p:nvPr/>
        </p:nvSpPr>
        <p:spPr>
          <a:xfrm>
            <a:off x="5576604" y="4080305"/>
            <a:ext cx="2456122" cy="4001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性能や堅牢性が向上</a:t>
            </a:r>
          </a:p>
        </p:txBody>
      </p:sp>
    </p:spTree>
    <p:extLst>
      <p:ext uri="{BB962C8B-B14F-4D97-AF65-F5344CB8AC3E}">
        <p14:creationId xmlns:p14="http://schemas.microsoft.com/office/powerpoint/2010/main" val="92906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8EC532-6E2F-4089-A650-6243D9EB1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ダウンサイジング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E1B7E3-50E5-4B60-A8F5-A24BFF68D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大きなホストから比較的小さなサーバーへ置き換えていくことを「ダウンサイジング」と呼んだりします。</a:t>
            </a:r>
            <a:endParaRPr kumimoji="1" lang="en-US" altLang="ja-JP"/>
          </a:p>
          <a:p>
            <a:r>
              <a:rPr lang="ja-JP" altLang="en-US"/>
              <a:t>ダウンサイジングが進み、だんだんホストが少なくなってきたため、ホストは「レガシーシステム（遺産）」と呼ばれることもあります。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531B332E-6B63-4CF8-9149-17169F4DAED2}"/>
              </a:ext>
            </a:extLst>
          </p:cNvPr>
          <p:cNvGrpSpPr/>
          <p:nvPr/>
        </p:nvGrpSpPr>
        <p:grpSpPr>
          <a:xfrm>
            <a:off x="904951" y="1610063"/>
            <a:ext cx="3516510" cy="3269012"/>
            <a:chOff x="962165" y="859808"/>
            <a:chExt cx="5547818" cy="515735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BB25780A-B982-45CA-B20C-602A16DAD575}"/>
                </a:ext>
              </a:extLst>
            </p:cNvPr>
            <p:cNvSpPr/>
            <p:nvPr/>
          </p:nvSpPr>
          <p:spPr>
            <a:xfrm>
              <a:off x="96216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方体 5">
              <a:extLst>
                <a:ext uri="{FF2B5EF4-FFF2-40B4-BE49-F238E27FC236}">
                  <a16:creationId xmlns:a16="http://schemas.microsoft.com/office/drawing/2014/main" id="{F3B43035-8F7F-4A09-9BA6-682BD6DDF28A}"/>
                </a:ext>
              </a:extLst>
            </p:cNvPr>
            <p:cNvSpPr/>
            <p:nvPr/>
          </p:nvSpPr>
          <p:spPr>
            <a:xfrm>
              <a:off x="3395374" y="859808"/>
              <a:ext cx="794489" cy="5001905"/>
            </a:xfrm>
            <a:prstGeom prst="cube">
              <a:avLst>
                <a:gd name="adj" fmla="val 57519"/>
              </a:avLst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方体 6">
              <a:extLst>
                <a:ext uri="{FF2B5EF4-FFF2-40B4-BE49-F238E27FC236}">
                  <a16:creationId xmlns:a16="http://schemas.microsoft.com/office/drawing/2014/main" id="{AF1D02E5-9A55-46C0-A963-4A01EAE909B6}"/>
                </a:ext>
              </a:extLst>
            </p:cNvPr>
            <p:cNvSpPr/>
            <p:nvPr/>
          </p:nvSpPr>
          <p:spPr>
            <a:xfrm>
              <a:off x="138816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方体 7">
              <a:extLst>
                <a:ext uri="{FF2B5EF4-FFF2-40B4-BE49-F238E27FC236}">
                  <a16:creationId xmlns:a16="http://schemas.microsoft.com/office/drawing/2014/main" id="{9CBB24CA-83A6-4BBA-A9A1-36AE9A3BC55F}"/>
                </a:ext>
              </a:extLst>
            </p:cNvPr>
            <p:cNvSpPr/>
            <p:nvPr/>
          </p:nvSpPr>
          <p:spPr>
            <a:xfrm>
              <a:off x="361665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>
              <a:extLst>
                <a:ext uri="{FF2B5EF4-FFF2-40B4-BE49-F238E27FC236}">
                  <a16:creationId xmlns:a16="http://schemas.microsoft.com/office/drawing/2014/main" id="{C95B2906-1A8F-4E06-88F6-771B4953D69D}"/>
                </a:ext>
              </a:extLst>
            </p:cNvPr>
            <p:cNvSpPr/>
            <p:nvPr/>
          </p:nvSpPr>
          <p:spPr>
            <a:xfrm>
              <a:off x="404265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B14E9161-B86F-4FED-9A09-687C9D7B10FB}"/>
                </a:ext>
              </a:extLst>
            </p:cNvPr>
            <p:cNvSpPr/>
            <p:nvPr/>
          </p:nvSpPr>
          <p:spPr>
            <a:xfrm>
              <a:off x="4370196" y="4510586"/>
              <a:ext cx="784746" cy="464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4F5FC93-9186-4E09-A358-0903B34539E6}"/>
                </a:ext>
              </a:extLst>
            </p:cNvPr>
            <p:cNvSpPr/>
            <p:nvPr/>
          </p:nvSpPr>
          <p:spPr>
            <a:xfrm>
              <a:off x="1903860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2E8A49F-C391-41C0-9263-30658F5BD17E}"/>
                </a:ext>
              </a:extLst>
            </p:cNvPr>
            <p:cNvSpPr/>
            <p:nvPr/>
          </p:nvSpPr>
          <p:spPr>
            <a:xfrm>
              <a:off x="4565172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CC53C2CE-9599-4F80-ABE8-7A4F21473118}"/>
              </a:ext>
            </a:extLst>
          </p:cNvPr>
          <p:cNvGrpSpPr/>
          <p:nvPr/>
        </p:nvGrpSpPr>
        <p:grpSpPr>
          <a:xfrm>
            <a:off x="6380847" y="3539636"/>
            <a:ext cx="847639" cy="1240908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4" name="直方体 13">
              <a:extLst>
                <a:ext uri="{FF2B5EF4-FFF2-40B4-BE49-F238E27FC236}">
                  <a16:creationId xmlns:a16="http://schemas.microsoft.com/office/drawing/2014/main" id="{E90646F7-BC02-4178-848D-3A50B751F497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F38B305D-7A4E-4C47-A88C-91476885F87C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0B064BB-A389-4E12-A4F3-5A07AAAE78AD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36CCF618-F8AB-49BC-BD28-E43484FB9872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E1DA6D62-A201-4046-8752-43EE58957D0F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317FA173-7BB9-4771-9D7D-7620AA62EAB4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33E3485E-AE80-469C-9DE7-405BBE36B590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FD608BE6-F6C6-4B77-B809-99A5B9EBD572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9038336-D89D-4F50-995C-8C1403385037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D19FA600-B0F2-4E9E-8EFB-BFAD54C3AA1A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8902514-62FF-4BB0-8040-C5504C7691D6}"/>
              </a:ext>
            </a:extLst>
          </p:cNvPr>
          <p:cNvSpPr txBox="1"/>
          <p:nvPr/>
        </p:nvSpPr>
        <p:spPr>
          <a:xfrm>
            <a:off x="2255426" y="90394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ホスト</a:t>
            </a:r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7C2B565-944D-44EC-9714-78A954F4F641}"/>
              </a:ext>
            </a:extLst>
          </p:cNvPr>
          <p:cNvSpPr/>
          <p:nvPr/>
        </p:nvSpPr>
        <p:spPr>
          <a:xfrm rot="9300000" flipV="1">
            <a:off x="5041510" y="1688913"/>
            <a:ext cx="850396" cy="1398896"/>
          </a:xfrm>
          <a:custGeom>
            <a:avLst/>
            <a:gdLst>
              <a:gd name="connsiteX0" fmla="*/ 1133100 w 1133100"/>
              <a:gd name="connsiteY0" fmla="*/ 0 h 1398896"/>
              <a:gd name="connsiteX1" fmla="*/ 710287 w 1133100"/>
              <a:gd name="connsiteY1" fmla="*/ 996286 h 1398896"/>
              <a:gd name="connsiteX2" fmla="*/ 710287 w 1133100"/>
              <a:gd name="connsiteY2" fmla="*/ 996287 h 1398896"/>
              <a:gd name="connsiteX3" fmla="*/ 1060704 w 1133100"/>
              <a:gd name="connsiteY3" fmla="*/ 996287 h 1398896"/>
              <a:gd name="connsiteX4" fmla="*/ 530352 w 1133100"/>
              <a:gd name="connsiteY4" fmla="*/ 1398896 h 1398896"/>
              <a:gd name="connsiteX5" fmla="*/ 0 w 1133100"/>
              <a:gd name="connsiteY5" fmla="*/ 996287 h 1398896"/>
              <a:gd name="connsiteX6" fmla="*/ 325819 w 1133100"/>
              <a:gd name="connsiteY6" fmla="*/ 996287 h 1398896"/>
              <a:gd name="connsiteX7" fmla="*/ 1133100 w 1133100"/>
              <a:gd name="connsiteY7" fmla="*/ 0 h 139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100" h="1398896">
                <a:moveTo>
                  <a:pt x="1133100" y="0"/>
                </a:moveTo>
                <a:cubicBezTo>
                  <a:pt x="868286" y="226410"/>
                  <a:pt x="710287" y="598708"/>
                  <a:pt x="710287" y="996286"/>
                </a:cubicBezTo>
                <a:lnTo>
                  <a:pt x="710287" y="996287"/>
                </a:lnTo>
                <a:lnTo>
                  <a:pt x="1060704" y="996287"/>
                </a:lnTo>
                <a:lnTo>
                  <a:pt x="530352" y="1398896"/>
                </a:lnTo>
                <a:lnTo>
                  <a:pt x="0" y="996287"/>
                </a:lnTo>
                <a:lnTo>
                  <a:pt x="325819" y="996287"/>
                </a:lnTo>
                <a:cubicBezTo>
                  <a:pt x="325819" y="446053"/>
                  <a:pt x="687251" y="0"/>
                  <a:pt x="113310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C49D934-0E6B-4608-B45A-7E169369BAA9}"/>
              </a:ext>
            </a:extLst>
          </p:cNvPr>
          <p:cNvSpPr txBox="1"/>
          <p:nvPr/>
        </p:nvSpPr>
        <p:spPr>
          <a:xfrm>
            <a:off x="5607228" y="1766717"/>
            <a:ext cx="228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ダウンサイジング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56AE5AD-009C-4FF8-9666-7A5CD1FF01AE}"/>
              </a:ext>
            </a:extLst>
          </p:cNvPr>
          <p:cNvSpPr txBox="1"/>
          <p:nvPr/>
        </p:nvSpPr>
        <p:spPr>
          <a:xfrm>
            <a:off x="3390613" y="934726"/>
            <a:ext cx="3618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＝ レガシーシステム（遺産）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3C2F0338-E6CE-4519-B783-F33D4EAF31FD}"/>
              </a:ext>
            </a:extLst>
          </p:cNvPr>
          <p:cNvSpPr txBox="1"/>
          <p:nvPr/>
        </p:nvSpPr>
        <p:spPr>
          <a:xfrm>
            <a:off x="6080750" y="2882015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30" name="グループ化 マウス">
            <a:extLst>
              <a:ext uri="{FF2B5EF4-FFF2-40B4-BE49-F238E27FC236}">
                <a16:creationId xmlns:a16="http://schemas.microsoft.com/office/drawing/2014/main" id="{19F856E7-B9E0-49CF-8EFD-9D04F0837B98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フローチャート: 論理積ゲート 32">
              <a:extLst>
                <a:ext uri="{FF2B5EF4-FFF2-40B4-BE49-F238E27FC236}">
                  <a16:creationId xmlns:a16="http://schemas.microsoft.com/office/drawing/2014/main" id="{1C4A365E-B406-4476-86EF-D1BE7734BE96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四角形: 上の 2 つの角を丸める 33">
              <a:extLst>
                <a:ext uri="{FF2B5EF4-FFF2-40B4-BE49-F238E27FC236}">
                  <a16:creationId xmlns:a16="http://schemas.microsoft.com/office/drawing/2014/main" id="{97BE0A0F-ABA9-4DE1-9275-CF2EF02662CF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92BA7033-DC3F-45CA-975F-034D3B10E9CC}"/>
                </a:ext>
              </a:extLst>
            </p:cNvPr>
            <p:cNvCxnSpPr>
              <a:cxnSpLocks/>
              <a:stCxn id="34" idx="3"/>
              <a:endCxn id="34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8082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8" grpId="0" animBg="1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7E31F-2BD1-4B7A-9C8B-F1F89CAC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呼び方について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607A04-591F-4270-ACC1-F62DAA675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一説によると、ホストという呼び名に対し「コンピュータのくせにホスト（主人）</a:t>
            </a:r>
            <a:r>
              <a:rPr lang="ja-JP" altLang="en-US"/>
              <a:t>なんて偉そうだ</a:t>
            </a:r>
            <a:r>
              <a:rPr kumimoji="1" lang="ja-JP" altLang="en-US"/>
              <a:t>」という</a:t>
            </a:r>
            <a:r>
              <a:rPr lang="ja-JP" altLang="en-US"/>
              <a:t>人がいて</a:t>
            </a:r>
            <a:r>
              <a:rPr kumimoji="1" lang="ja-JP" altLang="en-US"/>
              <a:t>、</a:t>
            </a:r>
            <a:endParaRPr kumimoji="1" lang="en-US" altLang="ja-JP"/>
          </a:p>
          <a:p>
            <a:r>
              <a:rPr lang="ja-JP" altLang="en-US"/>
              <a:t>サーバー（奉仕するもの）という呼び方が生まれたとか</a:t>
            </a:r>
            <a:r>
              <a:rPr lang="en-US" altLang="ja-JP"/>
              <a:t>…</a:t>
            </a:r>
            <a:r>
              <a:rPr lang="ja-JP" altLang="en-US"/>
              <a:t>。</a:t>
            </a:r>
            <a:endParaRPr lang="en-US" altLang="ja-JP"/>
          </a:p>
          <a:p>
            <a:r>
              <a:rPr kumimoji="1" lang="ja-JP" altLang="en-US"/>
              <a:t>そして、サーバーに接続するパソコン（人間側）をクライアント（依頼者、お客）と呼ぶようになったという説もあります。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5C80F6B-E416-4F6E-B3A3-4580EF32D686}"/>
              </a:ext>
            </a:extLst>
          </p:cNvPr>
          <p:cNvSpPr txBox="1"/>
          <p:nvPr/>
        </p:nvSpPr>
        <p:spPr>
          <a:xfrm>
            <a:off x="2255426" y="90394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ホスト</a:t>
            </a:r>
          </a:p>
        </p:txBody>
      </p:sp>
      <p:grpSp>
        <p:nvGrpSpPr>
          <p:cNvPr id="41" name="グループ化 40">
            <a:extLst>
              <a:ext uri="{FF2B5EF4-FFF2-40B4-BE49-F238E27FC236}">
                <a16:creationId xmlns:a16="http://schemas.microsoft.com/office/drawing/2014/main" id="{03F1B1C8-5BDB-4287-9926-502F78B055B8}"/>
              </a:ext>
            </a:extLst>
          </p:cNvPr>
          <p:cNvGrpSpPr/>
          <p:nvPr/>
        </p:nvGrpSpPr>
        <p:grpSpPr>
          <a:xfrm>
            <a:off x="2061911" y="1845634"/>
            <a:ext cx="1437317" cy="2864065"/>
            <a:chOff x="1926856" y="2204888"/>
            <a:chExt cx="914400" cy="182207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9" name="四角形: 上の 2 つの角を丸める 28">
              <a:extLst>
                <a:ext uri="{FF2B5EF4-FFF2-40B4-BE49-F238E27FC236}">
                  <a16:creationId xmlns:a16="http://schemas.microsoft.com/office/drawing/2014/main" id="{4A434BCB-7EB6-49F1-907C-B78ABB644B52}"/>
                </a:ext>
              </a:extLst>
            </p:cNvPr>
            <p:cNvSpPr/>
            <p:nvPr/>
          </p:nvSpPr>
          <p:spPr>
            <a:xfrm>
              <a:off x="1967036" y="314668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>
              <a:extLst>
                <a:ext uri="{FF2B5EF4-FFF2-40B4-BE49-F238E27FC236}">
                  <a16:creationId xmlns:a16="http://schemas.microsoft.com/office/drawing/2014/main" id="{D3825CBC-7331-47D0-BC1D-8C4E954336D7}"/>
                </a:ext>
              </a:extLst>
            </p:cNvPr>
            <p:cNvSpPr/>
            <p:nvPr/>
          </p:nvSpPr>
          <p:spPr>
            <a:xfrm>
              <a:off x="1967036" y="2450648"/>
              <a:ext cx="825690" cy="82569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6DCEDBAE-4324-45FF-B80A-53C9463098D6}"/>
                </a:ext>
              </a:extLst>
            </p:cNvPr>
            <p:cNvGrpSpPr/>
            <p:nvPr/>
          </p:nvGrpSpPr>
          <p:grpSpPr>
            <a:xfrm>
              <a:off x="2087486" y="2714112"/>
              <a:ext cx="573516" cy="163179"/>
              <a:chOff x="2092551" y="3006352"/>
              <a:chExt cx="573516" cy="163179"/>
            </a:xfrm>
            <a:solidFill>
              <a:schemeClr val="accent1">
                <a:lumMod val="20000"/>
                <a:lumOff val="80000"/>
              </a:schemeClr>
            </a:solidFill>
          </p:grpSpPr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B83D238B-D414-4A7B-8204-D19656166A8C}"/>
                  </a:ext>
                </a:extLst>
              </p:cNvPr>
              <p:cNvSpPr/>
              <p:nvPr/>
            </p:nvSpPr>
            <p:spPr>
              <a:xfrm flipV="1">
                <a:off x="2092551" y="3006352"/>
                <a:ext cx="225189" cy="163179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正方形/長方形 32">
                <a:extLst>
                  <a:ext uri="{FF2B5EF4-FFF2-40B4-BE49-F238E27FC236}">
                    <a16:creationId xmlns:a16="http://schemas.microsoft.com/office/drawing/2014/main" id="{2FC0DB79-BED5-4E0B-9546-AC787566F723}"/>
                  </a:ext>
                </a:extLst>
              </p:cNvPr>
              <p:cNvSpPr/>
              <p:nvPr/>
            </p:nvSpPr>
            <p:spPr>
              <a:xfrm flipV="1">
                <a:off x="2440878" y="3006352"/>
                <a:ext cx="225189" cy="163179"/>
              </a:xfrm>
              <a:prstGeom prst="rect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4" name="直線コネクタ 33">
                <a:extLst>
                  <a:ext uri="{FF2B5EF4-FFF2-40B4-BE49-F238E27FC236}">
                    <a16:creationId xmlns:a16="http://schemas.microsoft.com/office/drawing/2014/main" id="{929DCEA4-4BE9-4937-8BA1-184AACCBFB78}"/>
                  </a:ext>
                </a:extLst>
              </p:cNvPr>
              <p:cNvCxnSpPr/>
              <p:nvPr/>
            </p:nvCxnSpPr>
            <p:spPr>
              <a:xfrm>
                <a:off x="2317740" y="3087941"/>
                <a:ext cx="123138" cy="0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BF08EE66-E9BA-4917-A10B-7895E36737B0}"/>
                </a:ext>
              </a:extLst>
            </p:cNvPr>
            <p:cNvGrpSpPr/>
            <p:nvPr/>
          </p:nvGrpSpPr>
          <p:grpSpPr>
            <a:xfrm>
              <a:off x="2137509" y="2902715"/>
              <a:ext cx="473469" cy="162379"/>
              <a:chOff x="4670767" y="2982195"/>
              <a:chExt cx="2138716" cy="733485"/>
            </a:xfrm>
          </p:grpSpPr>
          <p:sp>
            <p:nvSpPr>
              <p:cNvPr id="36" name="フリーフォーム: 図形 35">
                <a:extLst>
                  <a:ext uri="{FF2B5EF4-FFF2-40B4-BE49-F238E27FC236}">
                    <a16:creationId xmlns:a16="http://schemas.microsoft.com/office/drawing/2014/main" id="{CE1C05C1-C6C4-4719-A042-084B468372A8}"/>
                  </a:ext>
                </a:extLst>
              </p:cNvPr>
              <p:cNvSpPr/>
              <p:nvPr/>
            </p:nvSpPr>
            <p:spPr>
              <a:xfrm rot="1285786">
                <a:off x="4670767" y="2982195"/>
                <a:ext cx="1014762" cy="733485"/>
              </a:xfrm>
              <a:custGeom>
                <a:avLst/>
                <a:gdLst>
                  <a:gd name="connsiteX0" fmla="*/ 847858 w 1014762"/>
                  <a:gd name="connsiteY0" fmla="*/ 0 h 733485"/>
                  <a:gd name="connsiteX1" fmla="*/ 1014762 w 1014762"/>
                  <a:gd name="connsiteY1" fmla="*/ 169719 h 733485"/>
                  <a:gd name="connsiteX2" fmla="*/ 1007244 w 1014762"/>
                  <a:gd name="connsiteY2" fmla="*/ 207587 h 733485"/>
                  <a:gd name="connsiteX3" fmla="*/ 1009549 w 1014762"/>
                  <a:gd name="connsiteY3" fmla="*/ 208257 h 733485"/>
                  <a:gd name="connsiteX4" fmla="*/ 1002868 w 1014762"/>
                  <a:gd name="connsiteY4" fmla="*/ 229626 h 733485"/>
                  <a:gd name="connsiteX5" fmla="*/ 1001646 w 1014762"/>
                  <a:gd name="connsiteY5" fmla="*/ 235781 h 733485"/>
                  <a:gd name="connsiteX6" fmla="*/ 1000317 w 1014762"/>
                  <a:gd name="connsiteY6" fmla="*/ 237786 h 733485"/>
                  <a:gd name="connsiteX7" fmla="*/ 994128 w 1014762"/>
                  <a:gd name="connsiteY7" fmla="*/ 257583 h 733485"/>
                  <a:gd name="connsiteX8" fmla="*/ 926690 w 1014762"/>
                  <a:gd name="connsiteY8" fmla="*/ 385932 h 733485"/>
                  <a:gd name="connsiteX9" fmla="*/ 0 w 1014762"/>
                  <a:gd name="connsiteY9" fmla="*/ 640244 h 733485"/>
                  <a:gd name="connsiteX10" fmla="*/ 637418 w 1014762"/>
                  <a:gd name="connsiteY10" fmla="*/ 199032 h 733485"/>
                  <a:gd name="connsiteX11" fmla="*/ 686422 w 1014762"/>
                  <a:gd name="connsiteY11" fmla="*/ 114391 h 733485"/>
                  <a:gd name="connsiteX12" fmla="*/ 691638 w 1014762"/>
                  <a:gd name="connsiteY12" fmla="*/ 115907 h 733485"/>
                  <a:gd name="connsiteX13" fmla="*/ 694070 w 1014762"/>
                  <a:gd name="connsiteY13" fmla="*/ 103657 h 733485"/>
                  <a:gd name="connsiteX14" fmla="*/ 847858 w 1014762"/>
                  <a:gd name="connsiteY14" fmla="*/ 0 h 73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4762" h="733485">
                    <a:moveTo>
                      <a:pt x="847858" y="0"/>
                    </a:moveTo>
                    <a:cubicBezTo>
                      <a:pt x="940037" y="0"/>
                      <a:pt x="1014762" y="75986"/>
                      <a:pt x="1014762" y="169719"/>
                    </a:cubicBezTo>
                    <a:lnTo>
                      <a:pt x="1007244" y="207587"/>
                    </a:lnTo>
                    <a:lnTo>
                      <a:pt x="1009549" y="208257"/>
                    </a:lnTo>
                    <a:lnTo>
                      <a:pt x="1002868" y="229626"/>
                    </a:lnTo>
                    <a:lnTo>
                      <a:pt x="1001646" y="235781"/>
                    </a:lnTo>
                    <a:lnTo>
                      <a:pt x="1000317" y="237786"/>
                    </a:lnTo>
                    <a:lnTo>
                      <a:pt x="994128" y="257583"/>
                    </a:lnTo>
                    <a:cubicBezTo>
                      <a:pt x="975980" y="301390"/>
                      <a:pt x="953534" y="344384"/>
                      <a:pt x="926690" y="385932"/>
                    </a:cubicBezTo>
                    <a:cubicBezTo>
                      <a:pt x="711940" y="718307"/>
                      <a:pt x="297046" y="832167"/>
                      <a:pt x="0" y="640244"/>
                    </a:cubicBezTo>
                    <a:cubicBezTo>
                      <a:pt x="254703" y="592010"/>
                      <a:pt x="487727" y="430714"/>
                      <a:pt x="637418" y="199032"/>
                    </a:cubicBezTo>
                    <a:lnTo>
                      <a:pt x="686422" y="114391"/>
                    </a:lnTo>
                    <a:lnTo>
                      <a:pt x="691638" y="115907"/>
                    </a:lnTo>
                    <a:lnTo>
                      <a:pt x="694070" y="103657"/>
                    </a:lnTo>
                    <a:cubicBezTo>
                      <a:pt x="719408" y="42742"/>
                      <a:pt x="778724" y="0"/>
                      <a:pt x="8478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フリーフォーム: 図形 36">
                <a:extLst>
                  <a:ext uri="{FF2B5EF4-FFF2-40B4-BE49-F238E27FC236}">
                    <a16:creationId xmlns:a16="http://schemas.microsoft.com/office/drawing/2014/main" id="{7AD611C9-6193-47FC-BAA9-86E9669C83AE}"/>
                  </a:ext>
                </a:extLst>
              </p:cNvPr>
              <p:cNvSpPr/>
              <p:nvPr/>
            </p:nvSpPr>
            <p:spPr>
              <a:xfrm rot="20314214" flipH="1">
                <a:off x="5794721" y="2982195"/>
                <a:ext cx="1014762" cy="733485"/>
              </a:xfrm>
              <a:custGeom>
                <a:avLst/>
                <a:gdLst>
                  <a:gd name="connsiteX0" fmla="*/ 847858 w 1014762"/>
                  <a:gd name="connsiteY0" fmla="*/ 0 h 733485"/>
                  <a:gd name="connsiteX1" fmla="*/ 1014762 w 1014762"/>
                  <a:gd name="connsiteY1" fmla="*/ 169719 h 733485"/>
                  <a:gd name="connsiteX2" fmla="*/ 1007244 w 1014762"/>
                  <a:gd name="connsiteY2" fmla="*/ 207587 h 733485"/>
                  <a:gd name="connsiteX3" fmla="*/ 1009549 w 1014762"/>
                  <a:gd name="connsiteY3" fmla="*/ 208257 h 733485"/>
                  <a:gd name="connsiteX4" fmla="*/ 1002868 w 1014762"/>
                  <a:gd name="connsiteY4" fmla="*/ 229626 h 733485"/>
                  <a:gd name="connsiteX5" fmla="*/ 1001646 w 1014762"/>
                  <a:gd name="connsiteY5" fmla="*/ 235781 h 733485"/>
                  <a:gd name="connsiteX6" fmla="*/ 1000317 w 1014762"/>
                  <a:gd name="connsiteY6" fmla="*/ 237786 h 733485"/>
                  <a:gd name="connsiteX7" fmla="*/ 994128 w 1014762"/>
                  <a:gd name="connsiteY7" fmla="*/ 257583 h 733485"/>
                  <a:gd name="connsiteX8" fmla="*/ 926690 w 1014762"/>
                  <a:gd name="connsiteY8" fmla="*/ 385932 h 733485"/>
                  <a:gd name="connsiteX9" fmla="*/ 0 w 1014762"/>
                  <a:gd name="connsiteY9" fmla="*/ 640244 h 733485"/>
                  <a:gd name="connsiteX10" fmla="*/ 637418 w 1014762"/>
                  <a:gd name="connsiteY10" fmla="*/ 199032 h 733485"/>
                  <a:gd name="connsiteX11" fmla="*/ 686422 w 1014762"/>
                  <a:gd name="connsiteY11" fmla="*/ 114391 h 733485"/>
                  <a:gd name="connsiteX12" fmla="*/ 691638 w 1014762"/>
                  <a:gd name="connsiteY12" fmla="*/ 115907 h 733485"/>
                  <a:gd name="connsiteX13" fmla="*/ 694070 w 1014762"/>
                  <a:gd name="connsiteY13" fmla="*/ 103657 h 733485"/>
                  <a:gd name="connsiteX14" fmla="*/ 847858 w 1014762"/>
                  <a:gd name="connsiteY14" fmla="*/ 0 h 7334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14762" h="733485">
                    <a:moveTo>
                      <a:pt x="847858" y="0"/>
                    </a:moveTo>
                    <a:cubicBezTo>
                      <a:pt x="940037" y="0"/>
                      <a:pt x="1014762" y="75986"/>
                      <a:pt x="1014762" y="169719"/>
                    </a:cubicBezTo>
                    <a:lnTo>
                      <a:pt x="1007244" y="207587"/>
                    </a:lnTo>
                    <a:lnTo>
                      <a:pt x="1009549" y="208257"/>
                    </a:lnTo>
                    <a:lnTo>
                      <a:pt x="1002868" y="229626"/>
                    </a:lnTo>
                    <a:lnTo>
                      <a:pt x="1001646" y="235781"/>
                    </a:lnTo>
                    <a:lnTo>
                      <a:pt x="1000317" y="237786"/>
                    </a:lnTo>
                    <a:lnTo>
                      <a:pt x="994128" y="257583"/>
                    </a:lnTo>
                    <a:cubicBezTo>
                      <a:pt x="975980" y="301390"/>
                      <a:pt x="953534" y="344384"/>
                      <a:pt x="926690" y="385932"/>
                    </a:cubicBezTo>
                    <a:cubicBezTo>
                      <a:pt x="711940" y="718307"/>
                      <a:pt x="297046" y="832167"/>
                      <a:pt x="0" y="640244"/>
                    </a:cubicBezTo>
                    <a:cubicBezTo>
                      <a:pt x="254703" y="592010"/>
                      <a:pt x="487727" y="430714"/>
                      <a:pt x="637418" y="199032"/>
                    </a:cubicBezTo>
                    <a:lnTo>
                      <a:pt x="686422" y="114391"/>
                    </a:lnTo>
                    <a:lnTo>
                      <a:pt x="691638" y="115907"/>
                    </a:lnTo>
                    <a:lnTo>
                      <a:pt x="694070" y="103657"/>
                    </a:lnTo>
                    <a:cubicBezTo>
                      <a:pt x="719408" y="42742"/>
                      <a:pt x="778724" y="0"/>
                      <a:pt x="847858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38" name="グループ化 37">
              <a:extLst>
                <a:ext uri="{FF2B5EF4-FFF2-40B4-BE49-F238E27FC236}">
                  <a16:creationId xmlns:a16="http://schemas.microsoft.com/office/drawing/2014/main" id="{3673F3A4-E71C-4421-8967-B7EAA3D41C41}"/>
                </a:ext>
              </a:extLst>
            </p:cNvPr>
            <p:cNvGrpSpPr/>
            <p:nvPr/>
          </p:nvGrpSpPr>
          <p:grpSpPr>
            <a:xfrm>
              <a:off x="1926856" y="2204888"/>
              <a:ext cx="914400" cy="421649"/>
              <a:chOff x="5489863" y="2940627"/>
              <a:chExt cx="914400" cy="574966"/>
            </a:xfrm>
            <a:solidFill>
              <a:schemeClr val="tx1"/>
            </a:solidFill>
          </p:grpSpPr>
          <p:sp>
            <p:nvSpPr>
              <p:cNvPr id="39" name="台形 38">
                <a:extLst>
                  <a:ext uri="{FF2B5EF4-FFF2-40B4-BE49-F238E27FC236}">
                    <a16:creationId xmlns:a16="http://schemas.microsoft.com/office/drawing/2014/main" id="{B73C69A2-F69C-4B31-9BEC-ABFA794889B0}"/>
                  </a:ext>
                </a:extLst>
              </p:cNvPr>
              <p:cNvSpPr/>
              <p:nvPr/>
            </p:nvSpPr>
            <p:spPr>
              <a:xfrm flipV="1">
                <a:off x="5562600" y="2940627"/>
                <a:ext cx="768927" cy="509155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月 39">
                <a:extLst>
                  <a:ext uri="{FF2B5EF4-FFF2-40B4-BE49-F238E27FC236}">
                    <a16:creationId xmlns:a16="http://schemas.microsoft.com/office/drawing/2014/main" id="{C3640AF3-8A39-4351-945F-3C902CAFF587}"/>
                  </a:ext>
                </a:extLst>
              </p:cNvPr>
              <p:cNvSpPr/>
              <p:nvPr/>
            </p:nvSpPr>
            <p:spPr>
              <a:xfrm rot="16200000">
                <a:off x="5855950" y="2967280"/>
                <a:ext cx="182226" cy="914400"/>
              </a:xfrm>
              <a:prstGeom prst="moon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FCE9EB6E-3655-4192-94CF-A28A8F1818CF}"/>
              </a:ext>
            </a:extLst>
          </p:cNvPr>
          <p:cNvGrpSpPr/>
          <p:nvPr/>
        </p:nvGrpSpPr>
        <p:grpSpPr>
          <a:xfrm>
            <a:off x="6462803" y="3385019"/>
            <a:ext cx="691868" cy="1320837"/>
            <a:chOff x="8203181" y="3954538"/>
            <a:chExt cx="825690" cy="157631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3" name="四角形: 上の 2 つの角を丸める 42">
              <a:extLst>
                <a:ext uri="{FF2B5EF4-FFF2-40B4-BE49-F238E27FC236}">
                  <a16:creationId xmlns:a16="http://schemas.microsoft.com/office/drawing/2014/main" id="{E56C5B0A-0314-4FE9-A778-3E7BBC52019F}"/>
                </a:ext>
              </a:extLst>
            </p:cNvPr>
            <p:cNvSpPr/>
            <p:nvPr/>
          </p:nvSpPr>
          <p:spPr>
            <a:xfrm>
              <a:off x="8203181" y="4650573"/>
              <a:ext cx="825690" cy="880281"/>
            </a:xfrm>
            <a:prstGeom prst="round2SameRect">
              <a:avLst>
                <a:gd name="adj1" fmla="val 27245"/>
                <a:gd name="adj2" fmla="val 0"/>
              </a:avLst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3F38B7A8-AD8F-4AE1-94DB-7FFEE86B0165}"/>
                </a:ext>
              </a:extLst>
            </p:cNvPr>
            <p:cNvGrpSpPr/>
            <p:nvPr/>
          </p:nvGrpSpPr>
          <p:grpSpPr>
            <a:xfrm>
              <a:off x="8496543" y="4761327"/>
              <a:ext cx="238966" cy="655983"/>
              <a:chOff x="10147852" y="3067878"/>
              <a:chExt cx="337931" cy="927651"/>
            </a:xfrm>
          </p:grpSpPr>
          <p:sp>
            <p:nvSpPr>
              <p:cNvPr id="53" name="六角形 52">
                <a:extLst>
                  <a:ext uri="{FF2B5EF4-FFF2-40B4-BE49-F238E27FC236}">
                    <a16:creationId xmlns:a16="http://schemas.microsoft.com/office/drawing/2014/main" id="{700642E8-1E17-4794-8E64-7C582D7D0410}"/>
                  </a:ext>
                </a:extLst>
              </p:cNvPr>
              <p:cNvSpPr/>
              <p:nvPr/>
            </p:nvSpPr>
            <p:spPr>
              <a:xfrm>
                <a:off x="10166074" y="3067878"/>
                <a:ext cx="301487" cy="259903"/>
              </a:xfrm>
              <a:prstGeom prst="hexagon">
                <a:avLst/>
              </a:prstGeom>
              <a:solidFill>
                <a:schemeClr val="accent3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台形 53">
                <a:extLst>
                  <a:ext uri="{FF2B5EF4-FFF2-40B4-BE49-F238E27FC236}">
                    <a16:creationId xmlns:a16="http://schemas.microsoft.com/office/drawing/2014/main" id="{A3142ACA-A003-42A6-8670-6CEA10468208}"/>
                  </a:ext>
                </a:extLst>
              </p:cNvPr>
              <p:cNvSpPr/>
              <p:nvPr/>
            </p:nvSpPr>
            <p:spPr>
              <a:xfrm>
                <a:off x="10147852" y="3327780"/>
                <a:ext cx="337931" cy="667749"/>
              </a:xfrm>
              <a:prstGeom prst="trapezoid">
                <a:avLst/>
              </a:prstGeom>
              <a:solidFill>
                <a:schemeClr val="accent3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楕円 44">
              <a:extLst>
                <a:ext uri="{FF2B5EF4-FFF2-40B4-BE49-F238E27FC236}">
                  <a16:creationId xmlns:a16="http://schemas.microsoft.com/office/drawing/2014/main" id="{63BE6500-4DD3-466F-AD4F-F5B654FFD180}"/>
                </a:ext>
              </a:extLst>
            </p:cNvPr>
            <p:cNvSpPr/>
            <p:nvPr/>
          </p:nvSpPr>
          <p:spPr>
            <a:xfrm>
              <a:off x="8203181" y="3954538"/>
              <a:ext cx="825690" cy="825690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id="{A565011E-B2B2-4D27-8218-14E4B1036504}"/>
                </a:ext>
              </a:extLst>
            </p:cNvPr>
            <p:cNvGrpSpPr/>
            <p:nvPr/>
          </p:nvGrpSpPr>
          <p:grpSpPr>
            <a:xfrm>
              <a:off x="8429618" y="4238361"/>
              <a:ext cx="372816" cy="144945"/>
              <a:chOff x="10167426" y="4066936"/>
              <a:chExt cx="372816" cy="144945"/>
            </a:xfrm>
          </p:grpSpPr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765DEC24-E09A-48B8-8AF6-45B348BD4342}"/>
                  </a:ext>
                </a:extLst>
              </p:cNvPr>
              <p:cNvCxnSpPr/>
              <p:nvPr/>
            </p:nvCxnSpPr>
            <p:spPr>
              <a:xfrm>
                <a:off x="10289669" y="4118708"/>
                <a:ext cx="123138" cy="0"/>
              </a:xfrm>
              <a:prstGeom prst="lin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楕円 50">
                <a:extLst>
                  <a:ext uri="{FF2B5EF4-FFF2-40B4-BE49-F238E27FC236}">
                    <a16:creationId xmlns:a16="http://schemas.microsoft.com/office/drawing/2014/main" id="{6CD3B841-EE6B-4CB3-8D78-1FCBA663D223}"/>
                  </a:ext>
                </a:extLst>
              </p:cNvPr>
              <p:cNvSpPr/>
              <p:nvPr/>
            </p:nvSpPr>
            <p:spPr>
              <a:xfrm flipV="1">
                <a:off x="10167426" y="4067881"/>
                <a:ext cx="144000" cy="1440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4A83CE67-13EF-4A05-9F55-BE68A89E02B6}"/>
                  </a:ext>
                </a:extLst>
              </p:cNvPr>
              <p:cNvSpPr/>
              <p:nvPr/>
            </p:nvSpPr>
            <p:spPr>
              <a:xfrm flipV="1">
                <a:off x="10396242" y="4066936"/>
                <a:ext cx="144000" cy="1440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7" name="グループ化 46">
              <a:extLst>
                <a:ext uri="{FF2B5EF4-FFF2-40B4-BE49-F238E27FC236}">
                  <a16:creationId xmlns:a16="http://schemas.microsoft.com/office/drawing/2014/main" id="{B51BE5BB-654C-4096-8DDA-DC90EEA97806}"/>
                </a:ext>
              </a:extLst>
            </p:cNvPr>
            <p:cNvGrpSpPr/>
            <p:nvPr/>
          </p:nvGrpSpPr>
          <p:grpSpPr>
            <a:xfrm>
              <a:off x="8776948" y="4900946"/>
              <a:ext cx="205409" cy="88337"/>
              <a:chOff x="9819861" y="4176461"/>
              <a:chExt cx="443948" cy="190921"/>
            </a:xfrm>
          </p:grpSpPr>
          <p:sp>
            <p:nvSpPr>
              <p:cNvPr id="48" name="二等辺三角形 47">
                <a:extLst>
                  <a:ext uri="{FF2B5EF4-FFF2-40B4-BE49-F238E27FC236}">
                    <a16:creationId xmlns:a16="http://schemas.microsoft.com/office/drawing/2014/main" id="{1DD5CBCD-3CE4-4B33-B5E7-062ADA436B8D}"/>
                  </a:ext>
                </a:extLst>
              </p:cNvPr>
              <p:cNvSpPr/>
              <p:nvPr/>
            </p:nvSpPr>
            <p:spPr>
              <a:xfrm>
                <a:off x="9931101" y="4176461"/>
                <a:ext cx="221468" cy="190921"/>
              </a:xfrm>
              <a:prstGeom prst="triangle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C2238C8E-E502-4BA7-A099-8F247F8B5955}"/>
                  </a:ext>
                </a:extLst>
              </p:cNvPr>
              <p:cNvCxnSpPr/>
              <p:nvPr/>
            </p:nvCxnSpPr>
            <p:spPr>
              <a:xfrm>
                <a:off x="9819861" y="4367382"/>
                <a:ext cx="44394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グループ化 63">
            <a:extLst>
              <a:ext uri="{FF2B5EF4-FFF2-40B4-BE49-F238E27FC236}">
                <a16:creationId xmlns:a16="http://schemas.microsoft.com/office/drawing/2014/main" id="{C18E661D-3C76-4501-8BB8-EFA19B403A52}"/>
              </a:ext>
            </a:extLst>
          </p:cNvPr>
          <p:cNvGrpSpPr/>
          <p:nvPr/>
        </p:nvGrpSpPr>
        <p:grpSpPr>
          <a:xfrm>
            <a:off x="7446584" y="1112886"/>
            <a:ext cx="1409172" cy="2330068"/>
            <a:chOff x="7187276" y="792336"/>
            <a:chExt cx="1920719" cy="3175909"/>
          </a:xfrm>
        </p:grpSpPr>
        <p:grpSp>
          <p:nvGrpSpPr>
            <p:cNvPr id="56" name="グループ化 55">
              <a:extLst>
                <a:ext uri="{FF2B5EF4-FFF2-40B4-BE49-F238E27FC236}">
                  <a16:creationId xmlns:a16="http://schemas.microsoft.com/office/drawing/2014/main" id="{6EC69B83-3F56-4FE4-A0BA-4C380410B6E1}"/>
                </a:ext>
              </a:extLst>
            </p:cNvPr>
            <p:cNvGrpSpPr/>
            <p:nvPr/>
          </p:nvGrpSpPr>
          <p:grpSpPr>
            <a:xfrm>
              <a:off x="7538393" y="1542600"/>
              <a:ext cx="1270575" cy="2425645"/>
              <a:chOff x="1877443" y="3954538"/>
              <a:chExt cx="825690" cy="1576316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57" name="四角形: 上の 2 つの角を丸める 56">
                <a:extLst>
                  <a:ext uri="{FF2B5EF4-FFF2-40B4-BE49-F238E27FC236}">
                    <a16:creationId xmlns:a16="http://schemas.microsoft.com/office/drawing/2014/main" id="{648FD1E1-8FA3-4C67-94F2-172C6483DC65}"/>
                  </a:ext>
                </a:extLst>
              </p:cNvPr>
              <p:cNvSpPr/>
              <p:nvPr/>
            </p:nvSpPr>
            <p:spPr>
              <a:xfrm>
                <a:off x="1877443" y="4650573"/>
                <a:ext cx="825690" cy="880281"/>
              </a:xfrm>
              <a:prstGeom prst="round2SameRect">
                <a:avLst>
                  <a:gd name="adj1" fmla="val 27245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0851625D-8F6A-449E-87FC-C1859ADBF85F}"/>
                  </a:ext>
                </a:extLst>
              </p:cNvPr>
              <p:cNvSpPr/>
              <p:nvPr/>
            </p:nvSpPr>
            <p:spPr>
              <a:xfrm>
                <a:off x="1877443" y="3954538"/>
                <a:ext cx="825690" cy="82569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59" name="グループ化 58">
                <a:extLst>
                  <a:ext uri="{FF2B5EF4-FFF2-40B4-BE49-F238E27FC236}">
                    <a16:creationId xmlns:a16="http://schemas.microsoft.com/office/drawing/2014/main" id="{2B1FD428-EE76-4939-87C7-56BD978E295D}"/>
                  </a:ext>
                </a:extLst>
              </p:cNvPr>
              <p:cNvGrpSpPr/>
              <p:nvPr/>
            </p:nvGrpSpPr>
            <p:grpSpPr>
              <a:xfrm>
                <a:off x="1986605" y="4224514"/>
                <a:ext cx="573514" cy="163179"/>
                <a:chOff x="1986605" y="4224514"/>
                <a:chExt cx="573514" cy="163179"/>
              </a:xfrm>
            </p:grpSpPr>
            <p:sp>
              <p:nvSpPr>
                <p:cNvPr id="60" name="楕円 59">
                  <a:extLst>
                    <a:ext uri="{FF2B5EF4-FFF2-40B4-BE49-F238E27FC236}">
                      <a16:creationId xmlns:a16="http://schemas.microsoft.com/office/drawing/2014/main" id="{F550F1E3-AD21-4491-8A31-883BB5C142FB}"/>
                    </a:ext>
                  </a:extLst>
                </p:cNvPr>
                <p:cNvSpPr/>
                <p:nvPr/>
              </p:nvSpPr>
              <p:spPr>
                <a:xfrm flipV="1">
                  <a:off x="1986605" y="4224514"/>
                  <a:ext cx="225189" cy="16317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楕円 60">
                  <a:extLst>
                    <a:ext uri="{FF2B5EF4-FFF2-40B4-BE49-F238E27FC236}">
                      <a16:creationId xmlns:a16="http://schemas.microsoft.com/office/drawing/2014/main" id="{D62204F7-5324-406C-9FC6-B6E0910DD5A3}"/>
                    </a:ext>
                  </a:extLst>
                </p:cNvPr>
                <p:cNvSpPr/>
                <p:nvPr/>
              </p:nvSpPr>
              <p:spPr>
                <a:xfrm flipV="1">
                  <a:off x="2334930" y="4224514"/>
                  <a:ext cx="225189" cy="163179"/>
                </a:xfrm>
                <a:prstGeom prst="ellips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62" name="直線コネクタ 61">
                  <a:extLst>
                    <a:ext uri="{FF2B5EF4-FFF2-40B4-BE49-F238E27FC236}">
                      <a16:creationId xmlns:a16="http://schemas.microsoft.com/office/drawing/2014/main" id="{B4978CBC-DBAA-4B2D-8884-C0D6E744F58D}"/>
                    </a:ext>
                  </a:extLst>
                </p:cNvPr>
                <p:cNvCxnSpPr/>
                <p:nvPr/>
              </p:nvCxnSpPr>
              <p:spPr>
                <a:xfrm>
                  <a:off x="2211793" y="4306103"/>
                  <a:ext cx="123138" cy="0"/>
                </a:xfrm>
                <a:prstGeom prst="line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2B587ECC-A5D2-4C4F-931B-27A4FB7884F7}"/>
                </a:ext>
              </a:extLst>
            </p:cNvPr>
            <p:cNvSpPr txBox="1"/>
            <p:nvPr/>
          </p:nvSpPr>
          <p:spPr>
            <a:xfrm>
              <a:off x="7187276" y="792336"/>
              <a:ext cx="1920719" cy="523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2800" b="1">
                  <a:solidFill>
                    <a:schemeClr val="accent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クライアント</a:t>
              </a:r>
            </a:p>
          </p:txBody>
        </p:sp>
      </p:grpSp>
      <p:grpSp>
        <p:nvGrpSpPr>
          <p:cNvPr id="65" name="グループ化 64">
            <a:extLst>
              <a:ext uri="{FF2B5EF4-FFF2-40B4-BE49-F238E27FC236}">
                <a16:creationId xmlns:a16="http://schemas.microsoft.com/office/drawing/2014/main" id="{E3A6CEDB-64B0-40C6-BA59-9BDED8166039}"/>
              </a:ext>
            </a:extLst>
          </p:cNvPr>
          <p:cNvGrpSpPr/>
          <p:nvPr/>
        </p:nvGrpSpPr>
        <p:grpSpPr>
          <a:xfrm>
            <a:off x="904951" y="1610063"/>
            <a:ext cx="3516510" cy="3269012"/>
            <a:chOff x="962165" y="859808"/>
            <a:chExt cx="5547818" cy="515735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66" name="直方体 65">
              <a:extLst>
                <a:ext uri="{FF2B5EF4-FFF2-40B4-BE49-F238E27FC236}">
                  <a16:creationId xmlns:a16="http://schemas.microsoft.com/office/drawing/2014/main" id="{868D5B67-3BD3-45CF-9426-35A8D8C4DAEB}"/>
                </a:ext>
              </a:extLst>
            </p:cNvPr>
            <p:cNvSpPr/>
            <p:nvPr/>
          </p:nvSpPr>
          <p:spPr>
            <a:xfrm>
              <a:off x="96216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直方体 66">
              <a:extLst>
                <a:ext uri="{FF2B5EF4-FFF2-40B4-BE49-F238E27FC236}">
                  <a16:creationId xmlns:a16="http://schemas.microsoft.com/office/drawing/2014/main" id="{9A7EA484-8FD3-4EDC-A880-32F556D2FDC1}"/>
                </a:ext>
              </a:extLst>
            </p:cNvPr>
            <p:cNvSpPr/>
            <p:nvPr/>
          </p:nvSpPr>
          <p:spPr>
            <a:xfrm>
              <a:off x="3395374" y="859808"/>
              <a:ext cx="794489" cy="5001905"/>
            </a:xfrm>
            <a:prstGeom prst="cube">
              <a:avLst>
                <a:gd name="adj" fmla="val 57519"/>
              </a:avLst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直方体 67">
              <a:extLst>
                <a:ext uri="{FF2B5EF4-FFF2-40B4-BE49-F238E27FC236}">
                  <a16:creationId xmlns:a16="http://schemas.microsoft.com/office/drawing/2014/main" id="{73EAD84F-C650-431F-9ECA-A6771426F237}"/>
                </a:ext>
              </a:extLst>
            </p:cNvPr>
            <p:cNvSpPr/>
            <p:nvPr/>
          </p:nvSpPr>
          <p:spPr>
            <a:xfrm>
              <a:off x="138816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直方体 68">
              <a:extLst>
                <a:ext uri="{FF2B5EF4-FFF2-40B4-BE49-F238E27FC236}">
                  <a16:creationId xmlns:a16="http://schemas.microsoft.com/office/drawing/2014/main" id="{01983713-93E8-4C2F-80B0-5B1D57CF88E2}"/>
                </a:ext>
              </a:extLst>
            </p:cNvPr>
            <p:cNvSpPr/>
            <p:nvPr/>
          </p:nvSpPr>
          <p:spPr>
            <a:xfrm>
              <a:off x="361665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直方体 69">
              <a:extLst>
                <a:ext uri="{FF2B5EF4-FFF2-40B4-BE49-F238E27FC236}">
                  <a16:creationId xmlns:a16="http://schemas.microsoft.com/office/drawing/2014/main" id="{62B0E19B-D7B3-4920-BA6E-1B3182705303}"/>
                </a:ext>
              </a:extLst>
            </p:cNvPr>
            <p:cNvSpPr/>
            <p:nvPr/>
          </p:nvSpPr>
          <p:spPr>
            <a:xfrm>
              <a:off x="404265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B397A038-EA6B-476F-8D37-FADEC0465AC4}"/>
                </a:ext>
              </a:extLst>
            </p:cNvPr>
            <p:cNvSpPr/>
            <p:nvPr/>
          </p:nvSpPr>
          <p:spPr>
            <a:xfrm>
              <a:off x="4370196" y="4510586"/>
              <a:ext cx="784746" cy="464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B7C108B2-F1E6-4BFC-9116-E72CFCCDB743}"/>
                </a:ext>
              </a:extLst>
            </p:cNvPr>
            <p:cNvSpPr/>
            <p:nvPr/>
          </p:nvSpPr>
          <p:spPr>
            <a:xfrm>
              <a:off x="1903860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>
              <a:extLst>
                <a:ext uri="{FF2B5EF4-FFF2-40B4-BE49-F238E27FC236}">
                  <a16:creationId xmlns:a16="http://schemas.microsoft.com/office/drawing/2014/main" id="{7C900D15-AB9C-4154-84C6-6E2956D6342F}"/>
                </a:ext>
              </a:extLst>
            </p:cNvPr>
            <p:cNvSpPr/>
            <p:nvPr/>
          </p:nvSpPr>
          <p:spPr>
            <a:xfrm>
              <a:off x="4565172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>
            <a:extLst>
              <a:ext uri="{FF2B5EF4-FFF2-40B4-BE49-F238E27FC236}">
                <a16:creationId xmlns:a16="http://schemas.microsoft.com/office/drawing/2014/main" id="{A5B9A5B1-87ED-4912-BD2B-065A4AD3A65C}"/>
              </a:ext>
            </a:extLst>
          </p:cNvPr>
          <p:cNvGrpSpPr/>
          <p:nvPr/>
        </p:nvGrpSpPr>
        <p:grpSpPr>
          <a:xfrm>
            <a:off x="6380847" y="3539636"/>
            <a:ext cx="847639" cy="1240908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75" name="直方体 74">
              <a:extLst>
                <a:ext uri="{FF2B5EF4-FFF2-40B4-BE49-F238E27FC236}">
                  <a16:creationId xmlns:a16="http://schemas.microsoft.com/office/drawing/2014/main" id="{08232A6B-1D52-418B-A681-DB0C41C019D1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>
              <a:extLst>
                <a:ext uri="{FF2B5EF4-FFF2-40B4-BE49-F238E27FC236}">
                  <a16:creationId xmlns:a16="http://schemas.microsoft.com/office/drawing/2014/main" id="{D5D6B053-C33E-4836-8C3A-015E8F50D283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A4BA5722-9BF1-416C-8EFF-E7797AEF3430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C67CDB8E-01C3-4DED-B589-1A2F3245431F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6C1B8407-B33A-4E32-9349-4BDFE636E0FA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楕円 79">
              <a:extLst>
                <a:ext uri="{FF2B5EF4-FFF2-40B4-BE49-F238E27FC236}">
                  <a16:creationId xmlns:a16="http://schemas.microsoft.com/office/drawing/2014/main" id="{C7624667-9778-45D6-B302-DED85111FD54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楕円 80">
              <a:extLst>
                <a:ext uri="{FF2B5EF4-FFF2-40B4-BE49-F238E27FC236}">
                  <a16:creationId xmlns:a16="http://schemas.microsoft.com/office/drawing/2014/main" id="{716A4D52-7CC1-4D0E-8AFE-2F3B099375C5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38AE6BDD-659F-4A25-B469-4DC8F65133A5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30EA9975-E399-48E5-B1CF-1EB052637173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90BB0F00-F43F-4D00-A6DF-6315F07CF6A6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4CBA0583-5054-460A-8CED-8123F816B24C}"/>
              </a:ext>
            </a:extLst>
          </p:cNvPr>
          <p:cNvSpPr txBox="1"/>
          <p:nvPr/>
        </p:nvSpPr>
        <p:spPr>
          <a:xfrm>
            <a:off x="6080750" y="2882015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86" name="グループ化 マウス">
            <a:extLst>
              <a:ext uri="{FF2B5EF4-FFF2-40B4-BE49-F238E27FC236}">
                <a16:creationId xmlns:a16="http://schemas.microsoft.com/office/drawing/2014/main" id="{9B89D093-1325-4074-993C-839AD7F4B150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フローチャート: 論理積ゲート 86">
              <a:extLst>
                <a:ext uri="{FF2B5EF4-FFF2-40B4-BE49-F238E27FC236}">
                  <a16:creationId xmlns:a16="http://schemas.microsoft.com/office/drawing/2014/main" id="{5F4F43BD-48F7-4108-A5E1-18FA88D17F46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四角形: 上の 2 つの角を丸める 87">
              <a:extLst>
                <a:ext uri="{FF2B5EF4-FFF2-40B4-BE49-F238E27FC236}">
                  <a16:creationId xmlns:a16="http://schemas.microsoft.com/office/drawing/2014/main" id="{DA6F7F15-1D0A-415F-B775-8196BF407076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3CFF3A54-71DE-47DB-8F8F-19D836CADC3D}"/>
                </a:ext>
              </a:extLst>
            </p:cNvPr>
            <p:cNvCxnSpPr>
              <a:cxnSpLocks/>
              <a:stCxn id="88" idx="3"/>
              <a:endCxn id="88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766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F77C9-D18C-43A2-80D9-949E4AAD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BC88B1-AE6F-414F-8490-887949DE3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この話のポイント</a:t>
            </a:r>
            <a:endParaRPr kumimoji="1" lang="en-US" altLang="ja-JP"/>
          </a:p>
          <a:p>
            <a:r>
              <a:rPr kumimoji="1" lang="ja-JP" altLang="en-US"/>
              <a:t>サーバーとは、ファイル共有、メール送受信など、様々なサービス（機能）を提供する機器のことです。</a:t>
            </a:r>
            <a:endParaRPr kumimoji="1" lang="en-US" altLang="ja-JP"/>
          </a:p>
          <a:p>
            <a:r>
              <a:rPr lang="ja-JP" altLang="en-US"/>
              <a:t>安定稼働が求められるため、パソコンより高性能で堅牢な仕組みになっています。</a:t>
            </a:r>
            <a:endParaRPr lang="en-US" altLang="ja-JP"/>
          </a:p>
          <a:p>
            <a:r>
              <a:rPr kumimoji="1" lang="ja-JP" altLang="en-US"/>
              <a:t>ホストは、そのサーバーより高性能で堅牢ですが、</a:t>
            </a:r>
            <a:endParaRPr kumimoji="1" lang="en-US" altLang="ja-JP"/>
          </a:p>
          <a:p>
            <a:r>
              <a:rPr lang="ja-JP" altLang="en-US"/>
              <a:t>高価で、専門知識が必要なため、サーバーへのダウンサイジングが行われるところもあります。</a:t>
            </a:r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A2B6D7-9434-4CBB-A5DB-D0E632BE3387}"/>
              </a:ext>
            </a:extLst>
          </p:cNvPr>
          <p:cNvSpPr/>
          <p:nvPr/>
        </p:nvSpPr>
        <p:spPr>
          <a:xfrm>
            <a:off x="3627113" y="2016816"/>
            <a:ext cx="1889762" cy="62701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9BF599-EDE5-4F3E-B344-A3A8DB6B3E93}"/>
              </a:ext>
            </a:extLst>
          </p:cNvPr>
          <p:cNvSpPr txBox="1"/>
          <p:nvPr/>
        </p:nvSpPr>
        <p:spPr>
          <a:xfrm>
            <a:off x="3428091" y="2859371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様々なサービスを提供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19E97F0-06F3-43BD-A0D1-A85F7A3B605C}"/>
              </a:ext>
            </a:extLst>
          </p:cNvPr>
          <p:cNvSpPr/>
          <p:nvPr/>
        </p:nvSpPr>
        <p:spPr>
          <a:xfrm>
            <a:off x="6753498" y="2016816"/>
            <a:ext cx="1889762" cy="6270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パソコン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70A2DEF-53AC-401F-9E18-66D685CA0ADD}"/>
              </a:ext>
            </a:extLst>
          </p:cNvPr>
          <p:cNvSpPr txBox="1"/>
          <p:nvPr/>
        </p:nvSpPr>
        <p:spPr>
          <a:xfrm>
            <a:off x="5760725" y="194560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＞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B794CC5-A894-4BF5-BA91-3A48C0CAA6BF}"/>
              </a:ext>
            </a:extLst>
          </p:cNvPr>
          <p:cNvSpPr txBox="1"/>
          <p:nvPr/>
        </p:nvSpPr>
        <p:spPr>
          <a:xfrm>
            <a:off x="5408064" y="153971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高性能・堅牢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19D18FB-E0F8-47B4-9613-BB740492260C}"/>
              </a:ext>
            </a:extLst>
          </p:cNvPr>
          <p:cNvSpPr txBox="1"/>
          <p:nvPr/>
        </p:nvSpPr>
        <p:spPr>
          <a:xfrm>
            <a:off x="2634340" y="1945603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＞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B137A9FC-4951-4F85-B965-9616FDA4F1C2}"/>
              </a:ext>
            </a:extLst>
          </p:cNvPr>
          <p:cNvSpPr/>
          <p:nvPr/>
        </p:nvSpPr>
        <p:spPr>
          <a:xfrm>
            <a:off x="500728" y="2016816"/>
            <a:ext cx="1889762" cy="62701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ホスト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D2F0231-5728-4EE3-A7A1-08D4E3745A30}"/>
              </a:ext>
            </a:extLst>
          </p:cNvPr>
          <p:cNvSpPr txBox="1"/>
          <p:nvPr/>
        </p:nvSpPr>
        <p:spPr>
          <a:xfrm>
            <a:off x="2281693" y="1539715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高性能・堅牢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9C40E04-1B63-41E1-8C23-9BEB03C874A0}"/>
              </a:ext>
            </a:extLst>
          </p:cNvPr>
          <p:cNvSpPr txBox="1"/>
          <p:nvPr/>
        </p:nvSpPr>
        <p:spPr>
          <a:xfrm>
            <a:off x="219157" y="2859371"/>
            <a:ext cx="2452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accent1">
                    <a:lumMod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高価で専門知識が必要</a:t>
            </a:r>
          </a:p>
        </p:txBody>
      </p:sp>
      <p:sp>
        <p:nvSpPr>
          <p:cNvPr id="15" name="矢印: 上カーブ 14">
            <a:extLst>
              <a:ext uri="{FF2B5EF4-FFF2-40B4-BE49-F238E27FC236}">
                <a16:creationId xmlns:a16="http://schemas.microsoft.com/office/drawing/2014/main" id="{0A9C7F17-50D1-443A-ACF7-09A2F1FD67DF}"/>
              </a:ext>
            </a:extLst>
          </p:cNvPr>
          <p:cNvSpPr/>
          <p:nvPr/>
        </p:nvSpPr>
        <p:spPr>
          <a:xfrm>
            <a:off x="2020389" y="3475259"/>
            <a:ext cx="2177143" cy="660309"/>
          </a:xfrm>
          <a:prstGeom prst="curvedUpArrow">
            <a:avLst>
              <a:gd name="adj1" fmla="val 25000"/>
              <a:gd name="adj2" fmla="val 50000"/>
              <a:gd name="adj3" fmla="val 30952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F260DD-B02C-4623-9488-79A5BC51FBC4}"/>
              </a:ext>
            </a:extLst>
          </p:cNvPr>
          <p:cNvSpPr txBox="1"/>
          <p:nvPr/>
        </p:nvSpPr>
        <p:spPr>
          <a:xfrm>
            <a:off x="2231957" y="4366995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ダウンサイジング</a:t>
            </a:r>
          </a:p>
        </p:txBody>
      </p:sp>
      <p:grpSp>
        <p:nvGrpSpPr>
          <p:cNvPr id="17" name="グループ化 マウス">
            <a:extLst>
              <a:ext uri="{FF2B5EF4-FFF2-40B4-BE49-F238E27FC236}">
                <a16:creationId xmlns:a16="http://schemas.microsoft.com/office/drawing/2014/main" id="{39CDE32F-E9DD-4C39-A2A6-7CCB68397C34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8" name="フローチャート: 論理積ゲート 17">
              <a:extLst>
                <a:ext uri="{FF2B5EF4-FFF2-40B4-BE49-F238E27FC236}">
                  <a16:creationId xmlns:a16="http://schemas.microsoft.com/office/drawing/2014/main" id="{7C4E8956-75DC-4D32-9268-FDB1344D1E09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四角形: 上の 2 つの角を丸める 18">
              <a:extLst>
                <a:ext uri="{FF2B5EF4-FFF2-40B4-BE49-F238E27FC236}">
                  <a16:creationId xmlns:a16="http://schemas.microsoft.com/office/drawing/2014/main" id="{A0282669-2C6E-41E7-89F3-1C42689BE50C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>
              <a:extLst>
                <a:ext uri="{FF2B5EF4-FFF2-40B4-BE49-F238E27FC236}">
                  <a16:creationId xmlns:a16="http://schemas.microsoft.com/office/drawing/2014/main" id="{A91AD166-B761-4786-A4C0-2628AA4E7518}"/>
                </a:ext>
              </a:extLst>
            </p:cNvPr>
            <p:cNvCxnSpPr>
              <a:cxnSpLocks/>
              <a:stCxn id="19" idx="3"/>
              <a:endCxn id="19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14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8" grpId="0" animBg="1"/>
      <p:bldP spid="9" grpId="0"/>
      <p:bldP spid="10" grpId="0"/>
      <p:bldP spid="11" grpId="0"/>
      <p:bldP spid="12" grpId="0" animBg="1"/>
      <p:bldP spid="13" grpId="0"/>
      <p:bldP spid="14" grpId="0"/>
      <p:bldP spid="15" grpId="0" animBg="1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9E41B8-8F64-466C-ABBE-B57ACD84086B}"/>
              </a:ext>
            </a:extLst>
          </p:cNvPr>
          <p:cNvSpPr txBox="1"/>
          <p:nvPr/>
        </p:nvSpPr>
        <p:spPr>
          <a:xfrm>
            <a:off x="3902585" y="2967335"/>
            <a:ext cx="13388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540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kumimoji="1" lang="ja-JP" altLang="en-US" sz="5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476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D8CADE-97ED-47EB-87D5-A25CA4E63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パソコンとサーバー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96836D-B34E-4508-8954-371FA8AB2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会社や学校にサーバーを導入しようとすると、結構お金がかかります。</a:t>
            </a:r>
            <a:endParaRPr kumimoji="1" lang="en-US" altLang="ja-JP"/>
          </a:p>
          <a:p>
            <a:r>
              <a:rPr lang="ja-JP" altLang="en-US"/>
              <a:t>一体、何故、サーバーは高いのでしょうか？</a:t>
            </a:r>
            <a:endParaRPr lang="en-US" altLang="ja-JP"/>
          </a:p>
          <a:p>
            <a:r>
              <a:rPr kumimoji="1" lang="ja-JP" altLang="en-US"/>
              <a:t>また、そもそもサーバーとパソコンは、どう違うのでしょうか？</a:t>
            </a:r>
            <a:endParaRPr kumimoji="1" lang="en-US" altLang="ja-JP"/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75527A47-730F-4AB6-B7FF-531A0F8A8E9F}"/>
              </a:ext>
            </a:extLst>
          </p:cNvPr>
          <p:cNvGrpSpPr/>
          <p:nvPr/>
        </p:nvGrpSpPr>
        <p:grpSpPr>
          <a:xfrm>
            <a:off x="881538" y="1708738"/>
            <a:ext cx="3260557" cy="2912769"/>
            <a:chOff x="642703" y="1075810"/>
            <a:chExt cx="3778854" cy="3375782"/>
          </a:xfrm>
        </p:grpSpPr>
        <p:grpSp>
          <p:nvGrpSpPr>
            <p:cNvPr id="4" name="グループ化 モニタ">
              <a:extLst>
                <a:ext uri="{FF2B5EF4-FFF2-40B4-BE49-F238E27FC236}">
                  <a16:creationId xmlns:a16="http://schemas.microsoft.com/office/drawing/2014/main" id="{4584D8AC-4130-4543-B4A8-889D7360E12C}"/>
                </a:ext>
              </a:extLst>
            </p:cNvPr>
            <p:cNvGrpSpPr/>
            <p:nvPr/>
          </p:nvGrpSpPr>
          <p:grpSpPr>
            <a:xfrm>
              <a:off x="977073" y="1339895"/>
              <a:ext cx="2210938" cy="1940029"/>
              <a:chOff x="1303361" y="1692321"/>
              <a:chExt cx="2210938" cy="1940029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CC16DF0B-CBB4-441F-AA2A-A385ABE05BE3}"/>
                  </a:ext>
                </a:extLst>
              </p:cNvPr>
              <p:cNvSpPr/>
              <p:nvPr/>
            </p:nvSpPr>
            <p:spPr>
              <a:xfrm>
                <a:off x="1303361" y="1692321"/>
                <a:ext cx="2210938" cy="15513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" name="正方形/長方形 5">
                <a:extLst>
                  <a:ext uri="{FF2B5EF4-FFF2-40B4-BE49-F238E27FC236}">
                    <a16:creationId xmlns:a16="http://schemas.microsoft.com/office/drawing/2014/main" id="{9B9CBA99-C8B1-474F-86E1-EE50E43A48A3}"/>
                  </a:ext>
                </a:extLst>
              </p:cNvPr>
              <p:cNvSpPr/>
              <p:nvPr/>
            </p:nvSpPr>
            <p:spPr>
              <a:xfrm>
                <a:off x="2202408" y="3243717"/>
                <a:ext cx="412844" cy="1846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台形 6">
                <a:extLst>
                  <a:ext uri="{FF2B5EF4-FFF2-40B4-BE49-F238E27FC236}">
                    <a16:creationId xmlns:a16="http://schemas.microsoft.com/office/drawing/2014/main" id="{FE7343CB-E17D-457B-9B4E-23FBEDB2542F}"/>
                  </a:ext>
                </a:extLst>
              </p:cNvPr>
              <p:cNvSpPr/>
              <p:nvPr/>
            </p:nvSpPr>
            <p:spPr>
              <a:xfrm>
                <a:off x="1596788" y="3425557"/>
                <a:ext cx="1624084" cy="206793"/>
              </a:xfrm>
              <a:prstGeom prst="trapezoid">
                <a:avLst>
                  <a:gd name="adj" fmla="val 28628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CCCC1DEA-730D-4825-9DE1-203407E1881B}"/>
                  </a:ext>
                </a:extLst>
              </p:cNvPr>
              <p:cNvSpPr/>
              <p:nvPr/>
            </p:nvSpPr>
            <p:spPr>
              <a:xfrm>
                <a:off x="1426191" y="1835624"/>
                <a:ext cx="1965278" cy="124194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グループ化 コンピュータ">
              <a:extLst>
                <a:ext uri="{FF2B5EF4-FFF2-40B4-BE49-F238E27FC236}">
                  <a16:creationId xmlns:a16="http://schemas.microsoft.com/office/drawing/2014/main" id="{AD67393B-A359-4134-801B-E9BD9F67E6C0}"/>
                </a:ext>
              </a:extLst>
            </p:cNvPr>
            <p:cNvGrpSpPr/>
            <p:nvPr/>
          </p:nvGrpSpPr>
          <p:grpSpPr>
            <a:xfrm>
              <a:off x="3391151" y="1075810"/>
              <a:ext cx="1030406" cy="2204114"/>
              <a:chOff x="3937379" y="1467134"/>
              <a:chExt cx="1030406" cy="2204114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0" name="四角形: 角を丸くする 9">
                <a:extLst>
                  <a:ext uri="{FF2B5EF4-FFF2-40B4-BE49-F238E27FC236}">
                    <a16:creationId xmlns:a16="http://schemas.microsoft.com/office/drawing/2014/main" id="{A8EC888A-FB64-494E-8084-2CB72ED74BF8}"/>
                  </a:ext>
                </a:extLst>
              </p:cNvPr>
              <p:cNvSpPr/>
              <p:nvPr/>
            </p:nvSpPr>
            <p:spPr>
              <a:xfrm>
                <a:off x="3937379" y="1467134"/>
                <a:ext cx="1030406" cy="220411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7EF9580D-AD7B-4025-8502-99E033B45400}"/>
                  </a:ext>
                </a:extLst>
              </p:cNvPr>
              <p:cNvSpPr/>
              <p:nvPr/>
            </p:nvSpPr>
            <p:spPr>
              <a:xfrm>
                <a:off x="4046561" y="1746913"/>
                <a:ext cx="102358" cy="85298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" name="楕円 11">
                <a:extLst>
                  <a:ext uri="{FF2B5EF4-FFF2-40B4-BE49-F238E27FC236}">
                    <a16:creationId xmlns:a16="http://schemas.microsoft.com/office/drawing/2014/main" id="{4BB87071-2236-4C95-9461-D7BFC45B4B9E}"/>
                  </a:ext>
                </a:extLst>
              </p:cNvPr>
              <p:cNvSpPr/>
              <p:nvPr/>
            </p:nvSpPr>
            <p:spPr>
              <a:xfrm>
                <a:off x="4756245" y="1637730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楕円 12">
                <a:extLst>
                  <a:ext uri="{FF2B5EF4-FFF2-40B4-BE49-F238E27FC236}">
                    <a16:creationId xmlns:a16="http://schemas.microsoft.com/office/drawing/2014/main" id="{AACD0AC2-E107-4964-90E3-B528ADF52367}"/>
                  </a:ext>
                </a:extLst>
              </p:cNvPr>
              <p:cNvSpPr/>
              <p:nvPr/>
            </p:nvSpPr>
            <p:spPr>
              <a:xfrm>
                <a:off x="4756245" y="3022978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楕円 13">
                <a:extLst>
                  <a:ext uri="{FF2B5EF4-FFF2-40B4-BE49-F238E27FC236}">
                    <a16:creationId xmlns:a16="http://schemas.microsoft.com/office/drawing/2014/main" id="{87A77933-3070-46F2-9448-049BC24E4A18}"/>
                  </a:ext>
                </a:extLst>
              </p:cNvPr>
              <p:cNvSpPr/>
              <p:nvPr/>
            </p:nvSpPr>
            <p:spPr>
              <a:xfrm>
                <a:off x="4756245" y="3189125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楕円 14">
                <a:extLst>
                  <a:ext uri="{FF2B5EF4-FFF2-40B4-BE49-F238E27FC236}">
                    <a16:creationId xmlns:a16="http://schemas.microsoft.com/office/drawing/2014/main" id="{D752A2B8-52E2-4DE5-9270-42086B44C06F}"/>
                  </a:ext>
                </a:extLst>
              </p:cNvPr>
              <p:cNvSpPr/>
              <p:nvPr/>
            </p:nvSpPr>
            <p:spPr>
              <a:xfrm>
                <a:off x="4756245" y="3355272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6" name="グループ化 キーボード">
              <a:extLst>
                <a:ext uri="{FF2B5EF4-FFF2-40B4-BE49-F238E27FC236}">
                  <a16:creationId xmlns:a16="http://schemas.microsoft.com/office/drawing/2014/main" id="{279699CC-2B05-4C3D-BBC4-CFF2AD4DD133}"/>
                </a:ext>
              </a:extLst>
            </p:cNvPr>
            <p:cNvGrpSpPr/>
            <p:nvPr/>
          </p:nvGrpSpPr>
          <p:grpSpPr>
            <a:xfrm>
              <a:off x="642703" y="3505807"/>
              <a:ext cx="2879678" cy="712947"/>
              <a:chOff x="1057701" y="4152480"/>
              <a:chExt cx="2879678" cy="71294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7" name="台形 16">
                <a:extLst>
                  <a:ext uri="{FF2B5EF4-FFF2-40B4-BE49-F238E27FC236}">
                    <a16:creationId xmlns:a16="http://schemas.microsoft.com/office/drawing/2014/main" id="{5D32E644-F6E2-4DB0-B6DB-6FA34B7CA251}"/>
                  </a:ext>
                </a:extLst>
              </p:cNvPr>
              <p:cNvSpPr/>
              <p:nvPr/>
            </p:nvSpPr>
            <p:spPr>
              <a:xfrm>
                <a:off x="1057701" y="4152480"/>
                <a:ext cx="2879678" cy="614149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台形 17">
                <a:extLst>
                  <a:ext uri="{FF2B5EF4-FFF2-40B4-BE49-F238E27FC236}">
                    <a16:creationId xmlns:a16="http://schemas.microsoft.com/office/drawing/2014/main" id="{F66F244D-9420-4CA3-9D90-64294302AE52}"/>
                  </a:ext>
                </a:extLst>
              </p:cNvPr>
              <p:cNvSpPr/>
              <p:nvPr/>
            </p:nvSpPr>
            <p:spPr>
              <a:xfrm>
                <a:off x="130336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台形 18">
                <a:extLst>
                  <a:ext uri="{FF2B5EF4-FFF2-40B4-BE49-F238E27FC236}">
                    <a16:creationId xmlns:a16="http://schemas.microsoft.com/office/drawing/2014/main" id="{18BFB105-83DC-429A-AB14-8A96A69894D3}"/>
                  </a:ext>
                </a:extLst>
              </p:cNvPr>
              <p:cNvSpPr/>
              <p:nvPr/>
            </p:nvSpPr>
            <p:spPr>
              <a:xfrm>
                <a:off x="154902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台形 19">
                <a:extLst>
                  <a:ext uri="{FF2B5EF4-FFF2-40B4-BE49-F238E27FC236}">
                    <a16:creationId xmlns:a16="http://schemas.microsoft.com/office/drawing/2014/main" id="{670E2224-D73C-45B8-BB75-FDF9B5E155BB}"/>
                  </a:ext>
                </a:extLst>
              </p:cNvPr>
              <p:cNvSpPr/>
              <p:nvPr/>
            </p:nvSpPr>
            <p:spPr>
              <a:xfrm>
                <a:off x="179468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台形 20">
                <a:extLst>
                  <a:ext uri="{FF2B5EF4-FFF2-40B4-BE49-F238E27FC236}">
                    <a16:creationId xmlns:a16="http://schemas.microsoft.com/office/drawing/2014/main" id="{3364D57E-C879-4708-A1FA-34E6C2987504}"/>
                  </a:ext>
                </a:extLst>
              </p:cNvPr>
              <p:cNvSpPr/>
              <p:nvPr/>
            </p:nvSpPr>
            <p:spPr>
              <a:xfrm>
                <a:off x="2043753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台形 21">
                <a:extLst>
                  <a:ext uri="{FF2B5EF4-FFF2-40B4-BE49-F238E27FC236}">
                    <a16:creationId xmlns:a16="http://schemas.microsoft.com/office/drawing/2014/main" id="{F6D4C2EB-6EEB-4A4D-96D6-FD1A94805B59}"/>
                  </a:ext>
                </a:extLst>
              </p:cNvPr>
              <p:cNvSpPr/>
              <p:nvPr/>
            </p:nvSpPr>
            <p:spPr>
              <a:xfrm>
                <a:off x="2292825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台形 22">
                <a:extLst>
                  <a:ext uri="{FF2B5EF4-FFF2-40B4-BE49-F238E27FC236}">
                    <a16:creationId xmlns:a16="http://schemas.microsoft.com/office/drawing/2014/main" id="{47388442-2288-44CA-A374-BDF69135E9F8}"/>
                  </a:ext>
                </a:extLst>
              </p:cNvPr>
              <p:cNvSpPr/>
              <p:nvPr/>
            </p:nvSpPr>
            <p:spPr>
              <a:xfrm>
                <a:off x="2541897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台形 23">
                <a:extLst>
                  <a:ext uri="{FF2B5EF4-FFF2-40B4-BE49-F238E27FC236}">
                    <a16:creationId xmlns:a16="http://schemas.microsoft.com/office/drawing/2014/main" id="{A3DDCC9A-11D5-4268-A7C3-37F3D628C7FA}"/>
                  </a:ext>
                </a:extLst>
              </p:cNvPr>
              <p:cNvSpPr/>
              <p:nvPr/>
            </p:nvSpPr>
            <p:spPr>
              <a:xfrm>
                <a:off x="130336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台形 24">
                <a:extLst>
                  <a:ext uri="{FF2B5EF4-FFF2-40B4-BE49-F238E27FC236}">
                    <a16:creationId xmlns:a16="http://schemas.microsoft.com/office/drawing/2014/main" id="{26BB285C-3213-4D43-B7A2-72A0498B5896}"/>
                  </a:ext>
                </a:extLst>
              </p:cNvPr>
              <p:cNvSpPr/>
              <p:nvPr/>
            </p:nvSpPr>
            <p:spPr>
              <a:xfrm>
                <a:off x="154902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>
                <a:extLst>
                  <a:ext uri="{FF2B5EF4-FFF2-40B4-BE49-F238E27FC236}">
                    <a16:creationId xmlns:a16="http://schemas.microsoft.com/office/drawing/2014/main" id="{62740FAB-B4BE-4BB6-B065-74FD3949C2F5}"/>
                  </a:ext>
                </a:extLst>
              </p:cNvPr>
              <p:cNvSpPr/>
              <p:nvPr/>
            </p:nvSpPr>
            <p:spPr>
              <a:xfrm>
                <a:off x="179468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台形 26">
                <a:extLst>
                  <a:ext uri="{FF2B5EF4-FFF2-40B4-BE49-F238E27FC236}">
                    <a16:creationId xmlns:a16="http://schemas.microsoft.com/office/drawing/2014/main" id="{8DD90DD6-5049-4CE3-9C9F-7F25983079DA}"/>
                  </a:ext>
                </a:extLst>
              </p:cNvPr>
              <p:cNvSpPr/>
              <p:nvPr/>
            </p:nvSpPr>
            <p:spPr>
              <a:xfrm>
                <a:off x="2043753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台形 27">
                <a:extLst>
                  <a:ext uri="{FF2B5EF4-FFF2-40B4-BE49-F238E27FC236}">
                    <a16:creationId xmlns:a16="http://schemas.microsoft.com/office/drawing/2014/main" id="{6C726FF6-D8A7-40AD-8EE5-5A5938EF7315}"/>
                  </a:ext>
                </a:extLst>
              </p:cNvPr>
              <p:cNvSpPr/>
              <p:nvPr/>
            </p:nvSpPr>
            <p:spPr>
              <a:xfrm>
                <a:off x="2292825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台形 28">
                <a:extLst>
                  <a:ext uri="{FF2B5EF4-FFF2-40B4-BE49-F238E27FC236}">
                    <a16:creationId xmlns:a16="http://schemas.microsoft.com/office/drawing/2014/main" id="{F430811F-CF16-41AA-A6F1-87E89EF1A4A5}"/>
                  </a:ext>
                </a:extLst>
              </p:cNvPr>
              <p:cNvSpPr/>
              <p:nvPr/>
            </p:nvSpPr>
            <p:spPr>
              <a:xfrm>
                <a:off x="2541897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台形 29">
                <a:extLst>
                  <a:ext uri="{FF2B5EF4-FFF2-40B4-BE49-F238E27FC236}">
                    <a16:creationId xmlns:a16="http://schemas.microsoft.com/office/drawing/2014/main" id="{5F9DB33E-782D-4B9E-A65B-9E052DDD6A9D}"/>
                  </a:ext>
                </a:extLst>
              </p:cNvPr>
              <p:cNvSpPr/>
              <p:nvPr/>
            </p:nvSpPr>
            <p:spPr>
              <a:xfrm>
                <a:off x="130336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台形 30">
                <a:extLst>
                  <a:ext uri="{FF2B5EF4-FFF2-40B4-BE49-F238E27FC236}">
                    <a16:creationId xmlns:a16="http://schemas.microsoft.com/office/drawing/2014/main" id="{4CEE6C8B-6AED-4BA2-B1E7-B35D16692B1C}"/>
                  </a:ext>
                </a:extLst>
              </p:cNvPr>
              <p:cNvSpPr/>
              <p:nvPr/>
            </p:nvSpPr>
            <p:spPr>
              <a:xfrm>
                <a:off x="154902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台形 31">
                <a:extLst>
                  <a:ext uri="{FF2B5EF4-FFF2-40B4-BE49-F238E27FC236}">
                    <a16:creationId xmlns:a16="http://schemas.microsoft.com/office/drawing/2014/main" id="{F76C2250-926C-46C6-887A-C724FC903B68}"/>
                  </a:ext>
                </a:extLst>
              </p:cNvPr>
              <p:cNvSpPr/>
              <p:nvPr/>
            </p:nvSpPr>
            <p:spPr>
              <a:xfrm>
                <a:off x="179468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台形 32">
                <a:extLst>
                  <a:ext uri="{FF2B5EF4-FFF2-40B4-BE49-F238E27FC236}">
                    <a16:creationId xmlns:a16="http://schemas.microsoft.com/office/drawing/2014/main" id="{DD74A8D8-BCF4-4FA7-A949-BB59A91C678C}"/>
                  </a:ext>
                </a:extLst>
              </p:cNvPr>
              <p:cNvSpPr/>
              <p:nvPr/>
            </p:nvSpPr>
            <p:spPr>
              <a:xfrm>
                <a:off x="2043753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台形 33">
                <a:extLst>
                  <a:ext uri="{FF2B5EF4-FFF2-40B4-BE49-F238E27FC236}">
                    <a16:creationId xmlns:a16="http://schemas.microsoft.com/office/drawing/2014/main" id="{B136D3D7-5205-48B9-9005-FA205A8711C5}"/>
                  </a:ext>
                </a:extLst>
              </p:cNvPr>
              <p:cNvSpPr/>
              <p:nvPr/>
            </p:nvSpPr>
            <p:spPr>
              <a:xfrm>
                <a:off x="2292825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台形 34">
                <a:extLst>
                  <a:ext uri="{FF2B5EF4-FFF2-40B4-BE49-F238E27FC236}">
                    <a16:creationId xmlns:a16="http://schemas.microsoft.com/office/drawing/2014/main" id="{DE730718-61A2-4B87-842B-A4FD20D7E8B0}"/>
                  </a:ext>
                </a:extLst>
              </p:cNvPr>
              <p:cNvSpPr/>
              <p:nvPr/>
            </p:nvSpPr>
            <p:spPr>
              <a:xfrm>
                <a:off x="2541897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台形 35">
                <a:extLst>
                  <a:ext uri="{FF2B5EF4-FFF2-40B4-BE49-F238E27FC236}">
                    <a16:creationId xmlns:a16="http://schemas.microsoft.com/office/drawing/2014/main" id="{B8CEA451-8E2C-43DE-90C7-13CC6F18D34F}"/>
                  </a:ext>
                </a:extLst>
              </p:cNvPr>
              <p:cNvSpPr/>
              <p:nvPr/>
            </p:nvSpPr>
            <p:spPr>
              <a:xfrm>
                <a:off x="2971800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台形 36">
                <a:extLst>
                  <a:ext uri="{FF2B5EF4-FFF2-40B4-BE49-F238E27FC236}">
                    <a16:creationId xmlns:a16="http://schemas.microsoft.com/office/drawing/2014/main" id="{BDFA54B0-C2B7-4219-BD9B-956B6D944593}"/>
                  </a:ext>
                </a:extLst>
              </p:cNvPr>
              <p:cNvSpPr/>
              <p:nvPr/>
            </p:nvSpPr>
            <p:spPr>
              <a:xfrm>
                <a:off x="3220872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台形 37">
                <a:extLst>
                  <a:ext uri="{FF2B5EF4-FFF2-40B4-BE49-F238E27FC236}">
                    <a16:creationId xmlns:a16="http://schemas.microsoft.com/office/drawing/2014/main" id="{9F904C7C-7F13-4D05-9D65-3DAF3F92655B}"/>
                  </a:ext>
                </a:extLst>
              </p:cNvPr>
              <p:cNvSpPr/>
              <p:nvPr/>
            </p:nvSpPr>
            <p:spPr>
              <a:xfrm>
                <a:off x="3469944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台形 38">
                <a:extLst>
                  <a:ext uri="{FF2B5EF4-FFF2-40B4-BE49-F238E27FC236}">
                    <a16:creationId xmlns:a16="http://schemas.microsoft.com/office/drawing/2014/main" id="{A6240448-E4CA-4988-BCE0-41FD306DBDDC}"/>
                  </a:ext>
                </a:extLst>
              </p:cNvPr>
              <p:cNvSpPr/>
              <p:nvPr/>
            </p:nvSpPr>
            <p:spPr>
              <a:xfrm>
                <a:off x="2971800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台形 39">
                <a:extLst>
                  <a:ext uri="{FF2B5EF4-FFF2-40B4-BE49-F238E27FC236}">
                    <a16:creationId xmlns:a16="http://schemas.microsoft.com/office/drawing/2014/main" id="{0A45BA65-A822-41D4-80C7-CAAAE66DA825}"/>
                  </a:ext>
                </a:extLst>
              </p:cNvPr>
              <p:cNvSpPr/>
              <p:nvPr/>
            </p:nvSpPr>
            <p:spPr>
              <a:xfrm>
                <a:off x="3220872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台形 40">
                <a:extLst>
                  <a:ext uri="{FF2B5EF4-FFF2-40B4-BE49-F238E27FC236}">
                    <a16:creationId xmlns:a16="http://schemas.microsoft.com/office/drawing/2014/main" id="{643A635C-B066-4A4F-B8C0-2E07925F8952}"/>
                  </a:ext>
                </a:extLst>
              </p:cNvPr>
              <p:cNvSpPr/>
              <p:nvPr/>
            </p:nvSpPr>
            <p:spPr>
              <a:xfrm>
                <a:off x="3469944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台形 41">
                <a:extLst>
                  <a:ext uri="{FF2B5EF4-FFF2-40B4-BE49-F238E27FC236}">
                    <a16:creationId xmlns:a16="http://schemas.microsoft.com/office/drawing/2014/main" id="{6BEE4355-CAF3-4BBA-A095-5404C4F08A7D}"/>
                  </a:ext>
                </a:extLst>
              </p:cNvPr>
              <p:cNvSpPr/>
              <p:nvPr/>
            </p:nvSpPr>
            <p:spPr>
              <a:xfrm>
                <a:off x="2971800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台形 42">
                <a:extLst>
                  <a:ext uri="{FF2B5EF4-FFF2-40B4-BE49-F238E27FC236}">
                    <a16:creationId xmlns:a16="http://schemas.microsoft.com/office/drawing/2014/main" id="{5796044D-458F-4BE4-9E6D-94489D590230}"/>
                  </a:ext>
                </a:extLst>
              </p:cNvPr>
              <p:cNvSpPr/>
              <p:nvPr/>
            </p:nvSpPr>
            <p:spPr>
              <a:xfrm>
                <a:off x="3220872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台形 43">
                <a:extLst>
                  <a:ext uri="{FF2B5EF4-FFF2-40B4-BE49-F238E27FC236}">
                    <a16:creationId xmlns:a16="http://schemas.microsoft.com/office/drawing/2014/main" id="{33021CC8-F0E3-489E-BF4A-E6BDC44AE386}"/>
                  </a:ext>
                </a:extLst>
              </p:cNvPr>
              <p:cNvSpPr/>
              <p:nvPr/>
            </p:nvSpPr>
            <p:spPr>
              <a:xfrm>
                <a:off x="3469944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8339166C-C5B2-401F-B883-26E841656E81}"/>
                  </a:ext>
                </a:extLst>
              </p:cNvPr>
              <p:cNvSpPr/>
              <p:nvPr/>
            </p:nvSpPr>
            <p:spPr>
              <a:xfrm>
                <a:off x="1057701" y="4766629"/>
                <a:ext cx="2879678" cy="9879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46" name="グループ化 マウス">
              <a:extLst>
                <a:ext uri="{FF2B5EF4-FFF2-40B4-BE49-F238E27FC236}">
                  <a16:creationId xmlns:a16="http://schemas.microsoft.com/office/drawing/2014/main" id="{13A51969-6BD0-4FC0-9465-04AC8DE61BC2}"/>
                </a:ext>
              </a:extLst>
            </p:cNvPr>
            <p:cNvGrpSpPr/>
            <p:nvPr/>
          </p:nvGrpSpPr>
          <p:grpSpPr>
            <a:xfrm>
              <a:off x="3720993" y="3493874"/>
              <a:ext cx="653016" cy="957718"/>
              <a:chOff x="4429737" y="3942302"/>
              <a:chExt cx="653016" cy="95771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47" name="フローチャート: 論理積ゲート 46">
                <a:extLst>
                  <a:ext uri="{FF2B5EF4-FFF2-40B4-BE49-F238E27FC236}">
                    <a16:creationId xmlns:a16="http://schemas.microsoft.com/office/drawing/2014/main" id="{7EF34507-8C76-4A00-85C4-7700BFE6BE5F}"/>
                  </a:ext>
                </a:extLst>
              </p:cNvPr>
              <p:cNvSpPr/>
              <p:nvPr/>
            </p:nvSpPr>
            <p:spPr>
              <a:xfrm rot="5400000">
                <a:off x="4430404" y="4247672"/>
                <a:ext cx="651681" cy="65301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四角形: 上の 2 つの角を丸める 47">
                <a:extLst>
                  <a:ext uri="{FF2B5EF4-FFF2-40B4-BE49-F238E27FC236}">
                    <a16:creationId xmlns:a16="http://schemas.microsoft.com/office/drawing/2014/main" id="{7C24B70D-5BC4-42CA-B22E-C086E83E3A99}"/>
                  </a:ext>
                </a:extLst>
              </p:cNvPr>
              <p:cNvSpPr/>
              <p:nvPr/>
            </p:nvSpPr>
            <p:spPr>
              <a:xfrm>
                <a:off x="4429737" y="3942302"/>
                <a:ext cx="653016" cy="3060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1856D25E-1047-4487-8F29-71EA6FB8CE20}"/>
                  </a:ext>
                </a:extLst>
              </p:cNvPr>
              <p:cNvCxnSpPr>
                <a:stCxn id="48" idx="3"/>
                <a:endCxn id="48" idx="1"/>
              </p:cNvCxnSpPr>
              <p:nvPr/>
            </p:nvCxnSpPr>
            <p:spPr>
              <a:xfrm>
                <a:off x="4756245" y="3942302"/>
                <a:ext cx="0" cy="3060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382455FC-BAB2-4BC7-B8DF-8926753E961A}"/>
              </a:ext>
            </a:extLst>
          </p:cNvPr>
          <p:cNvGrpSpPr/>
          <p:nvPr/>
        </p:nvGrpSpPr>
        <p:grpSpPr>
          <a:xfrm>
            <a:off x="6055298" y="1943004"/>
            <a:ext cx="1744398" cy="2553725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1" name="直方体 50">
              <a:extLst>
                <a:ext uri="{FF2B5EF4-FFF2-40B4-BE49-F238E27FC236}">
                  <a16:creationId xmlns:a16="http://schemas.microsoft.com/office/drawing/2014/main" id="{666643CD-0274-4782-A9FA-AEBEE6EBB544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21B4096A-AE16-4B4E-8B49-C0C6B8BFD49F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E4403242-51AB-493E-8966-D0EDF04F5F6C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FB656249-5CB6-4359-9D39-7B513E1520D0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1C2115C3-1DA1-48A8-90A9-3FF6260D266D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楕円 55">
              <a:extLst>
                <a:ext uri="{FF2B5EF4-FFF2-40B4-BE49-F238E27FC236}">
                  <a16:creationId xmlns:a16="http://schemas.microsoft.com/office/drawing/2014/main" id="{6924121F-F8DF-43C9-9C7D-AF751E3C3F9F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楕円 56">
              <a:extLst>
                <a:ext uri="{FF2B5EF4-FFF2-40B4-BE49-F238E27FC236}">
                  <a16:creationId xmlns:a16="http://schemas.microsoft.com/office/drawing/2014/main" id="{E952ED5A-C43C-4984-994B-008D29B8FB4E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" name="楕円 57">
              <a:extLst>
                <a:ext uri="{FF2B5EF4-FFF2-40B4-BE49-F238E27FC236}">
                  <a16:creationId xmlns:a16="http://schemas.microsoft.com/office/drawing/2014/main" id="{D5A9A80E-E326-4925-B8F4-F371589AC0F4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88BE2B21-DD59-41D5-8D44-70997276E84F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楕円 59">
              <a:extLst>
                <a:ext uri="{FF2B5EF4-FFF2-40B4-BE49-F238E27FC236}">
                  <a16:creationId xmlns:a16="http://schemas.microsoft.com/office/drawing/2014/main" id="{8B913E6C-68DA-4841-A1C6-7BC6AB603194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B5BA005A-5FD9-4308-A476-AF3FCB058A30}"/>
              </a:ext>
            </a:extLst>
          </p:cNvPr>
          <p:cNvSpPr txBox="1"/>
          <p:nvPr/>
        </p:nvSpPr>
        <p:spPr>
          <a:xfrm>
            <a:off x="1835641" y="949606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パソコン</a:t>
            </a: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96B810D3-AC42-487E-8F86-ACA359BD73C0}"/>
              </a:ext>
            </a:extLst>
          </p:cNvPr>
          <p:cNvSpPr txBox="1"/>
          <p:nvPr/>
        </p:nvSpPr>
        <p:spPr>
          <a:xfrm>
            <a:off x="6086809" y="949606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64" name="グループ化 マウス">
            <a:extLst>
              <a:ext uri="{FF2B5EF4-FFF2-40B4-BE49-F238E27FC236}">
                <a16:creationId xmlns:a16="http://schemas.microsoft.com/office/drawing/2014/main" id="{EED3148C-013C-4775-85C2-CA6A28B0181A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5" name="フローチャート: 論理積ゲート 64">
              <a:extLst>
                <a:ext uri="{FF2B5EF4-FFF2-40B4-BE49-F238E27FC236}">
                  <a16:creationId xmlns:a16="http://schemas.microsoft.com/office/drawing/2014/main" id="{BB6FB346-D7CA-49C4-B9FD-711B05D9BA43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四角形: 上の 2 つの角を丸める 65">
              <a:extLst>
                <a:ext uri="{FF2B5EF4-FFF2-40B4-BE49-F238E27FC236}">
                  <a16:creationId xmlns:a16="http://schemas.microsoft.com/office/drawing/2014/main" id="{681A428A-956E-4E82-9F19-6DF6A975D453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D4A1FB7E-1F5F-4D5E-BA33-E68454A51220}"/>
                </a:ext>
              </a:extLst>
            </p:cNvPr>
            <p:cNvCxnSpPr>
              <a:cxnSpLocks/>
              <a:stCxn id="66" idx="3"/>
              <a:endCxn id="66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8" name="吹き出し: 円形 67">
            <a:extLst>
              <a:ext uri="{FF2B5EF4-FFF2-40B4-BE49-F238E27FC236}">
                <a16:creationId xmlns:a16="http://schemas.microsoft.com/office/drawing/2014/main" id="{F4675295-5550-48F2-8B93-A6552485540C}"/>
              </a:ext>
            </a:extLst>
          </p:cNvPr>
          <p:cNvSpPr/>
          <p:nvPr/>
        </p:nvSpPr>
        <p:spPr>
          <a:xfrm>
            <a:off x="7291034" y="1816617"/>
            <a:ext cx="1620952" cy="1356278"/>
          </a:xfrm>
          <a:prstGeom prst="wedgeEllipseCallout">
            <a:avLst>
              <a:gd name="adj1" fmla="val -37263"/>
              <a:gd name="adj2" fmla="val 61190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kumimoji="1" lang="ja-JP" altLang="en-US" sz="360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ja-JP" sz="360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endParaRPr kumimoji="1" lang="ja-JP" altLang="en-US" sz="3600">
              <a:solidFill>
                <a:schemeClr val="accent4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5ED04FC-4EB4-49B2-A3C4-8B88F3C91392}"/>
              </a:ext>
            </a:extLst>
          </p:cNvPr>
          <p:cNvSpPr txBox="1"/>
          <p:nvPr/>
        </p:nvSpPr>
        <p:spPr>
          <a:xfrm>
            <a:off x="4480578" y="2815609"/>
            <a:ext cx="12362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違い？</a:t>
            </a:r>
          </a:p>
        </p:txBody>
      </p:sp>
    </p:spTree>
    <p:extLst>
      <p:ext uri="{BB962C8B-B14F-4D97-AF65-F5344CB8AC3E}">
        <p14:creationId xmlns:p14="http://schemas.microsoft.com/office/powerpoint/2010/main" val="356190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8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B527D-C1EC-45CD-8624-D3DDAF489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サーバーとは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1CC972-95BD-4458-910F-94B225079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サーバー（</a:t>
            </a:r>
            <a:r>
              <a:rPr kumimoji="1" lang="en-US" altLang="ja-JP"/>
              <a:t>server</a:t>
            </a:r>
            <a:r>
              <a:rPr kumimoji="1" lang="ja-JP" altLang="en-US"/>
              <a:t>）とは</a:t>
            </a:r>
            <a:r>
              <a:rPr lang="ja-JP" altLang="en-US"/>
              <a:t>「奉仕</a:t>
            </a:r>
            <a:r>
              <a:rPr kumimoji="1" lang="ja-JP" altLang="en-US"/>
              <a:t>（</a:t>
            </a:r>
            <a:r>
              <a:rPr lang="en-US" altLang="ja-JP"/>
              <a:t>serve</a:t>
            </a:r>
            <a:r>
              <a:rPr kumimoji="1" lang="ja-JP" altLang="en-US"/>
              <a:t>）」する人・機械のことです。文字通り、様々なサービスを提供します。</a:t>
            </a:r>
            <a:endParaRPr kumimoji="1" lang="en-US" altLang="ja-JP"/>
          </a:p>
          <a:p>
            <a:r>
              <a:rPr lang="ja-JP" altLang="en-US"/>
              <a:t>例えば、ホームページを公開する「</a:t>
            </a:r>
            <a:r>
              <a:rPr lang="en-US" altLang="ja-JP"/>
              <a:t>Web</a:t>
            </a:r>
            <a:r>
              <a:rPr lang="ja-JP" altLang="en-US"/>
              <a:t>サーバー」、</a:t>
            </a:r>
            <a:endParaRPr lang="en-US" altLang="ja-JP"/>
          </a:p>
          <a:p>
            <a:r>
              <a:rPr kumimoji="1" lang="ja-JP" altLang="en-US"/>
              <a:t>メールの送受信を行う「メールサーバー」、</a:t>
            </a:r>
            <a:endParaRPr kumimoji="1" lang="en-US" altLang="ja-JP"/>
          </a:p>
          <a:p>
            <a:r>
              <a:rPr lang="ja-JP" altLang="en-US"/>
              <a:t>ファイルを共有・保管する「ファイルサーバー」等です。</a:t>
            </a:r>
            <a:endParaRPr lang="en-US" altLang="ja-JP"/>
          </a:p>
          <a:p>
            <a:r>
              <a:rPr lang="ja-JP" altLang="en-US"/>
              <a:t>パソコンとは何が違うのかと言えば、これらサービス（機能）の提供の有無と、機械本体の性能です。</a:t>
            </a:r>
            <a:endParaRPr lang="en-US" altLang="ja-JP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1676C9-4545-4329-B3A5-531B70CDEB48}"/>
              </a:ext>
            </a:extLst>
          </p:cNvPr>
          <p:cNvSpPr txBox="1"/>
          <p:nvPr/>
        </p:nvSpPr>
        <p:spPr>
          <a:xfrm>
            <a:off x="514866" y="1039914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BAE3963-CCE1-443B-A395-98FCDAC66CBE}"/>
              </a:ext>
            </a:extLst>
          </p:cNvPr>
          <p:cNvGrpSpPr/>
          <p:nvPr/>
        </p:nvGrpSpPr>
        <p:grpSpPr>
          <a:xfrm>
            <a:off x="2739101" y="1118976"/>
            <a:ext cx="5594382" cy="584775"/>
            <a:chOff x="2859206" y="1030266"/>
            <a:chExt cx="5594382" cy="584775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81EFCB0-72DE-4FC0-ADF0-794C8AC502C3}"/>
                </a:ext>
              </a:extLst>
            </p:cNvPr>
            <p:cNvSpPr txBox="1"/>
            <p:nvPr/>
          </p:nvSpPr>
          <p:spPr>
            <a:xfrm>
              <a:off x="2859206" y="1030266"/>
              <a:ext cx="59663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＝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BCA4010-4DC9-41CC-B361-0F74A4F03001}"/>
                </a:ext>
              </a:extLst>
            </p:cNvPr>
            <p:cNvSpPr txBox="1"/>
            <p:nvPr/>
          </p:nvSpPr>
          <p:spPr>
            <a:xfrm>
              <a:off x="3810970" y="1030266"/>
              <a:ext cx="464261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>
                  <a:solidFill>
                    <a:schemeClr val="accent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奉仕（</a:t>
              </a:r>
              <a:r>
                <a:rPr kumimoji="1" lang="en-US" altLang="ja-JP" sz="3200" b="1">
                  <a:solidFill>
                    <a:schemeClr val="accent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serve</a:t>
              </a:r>
              <a:r>
                <a:rPr kumimoji="1" lang="ja-JP" altLang="en-US" sz="3200" b="1">
                  <a:solidFill>
                    <a:schemeClr val="accent1"/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）する人・機械</a:t>
              </a:r>
            </a:p>
          </p:txBody>
        </p: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E37BCE9-8EAB-4EE8-AE1B-5F8517CD348F}"/>
              </a:ext>
            </a:extLst>
          </p:cNvPr>
          <p:cNvSpPr txBox="1"/>
          <p:nvPr/>
        </p:nvSpPr>
        <p:spPr>
          <a:xfrm>
            <a:off x="741290" y="2163214"/>
            <a:ext cx="6758605" cy="2633472"/>
          </a:xfrm>
          <a:prstGeom prst="wedgeRectCallout">
            <a:avLst>
              <a:gd name="adj1" fmla="val -37986"/>
              <a:gd name="adj2" fmla="val -62663"/>
            </a:avLst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252000" rtlCol="0" anchor="ctr" anchorCtr="0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Ｗｅｂ</a:t>
            </a:r>
            <a:r>
              <a:rPr kumimoji="1" lang="ja-JP" altLang="en-US"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サーバー</a:t>
            </a:r>
            <a:r>
              <a:rPr kumimoji="1" lang="en-US" altLang="ja-JP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		</a:t>
            </a:r>
            <a:r>
              <a:rPr kumimoji="1" lang="ja-JP" altLang="en-US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 ホームページの公開</a:t>
            </a:r>
            <a:endParaRPr kumimoji="1" lang="en-US" altLang="ja-JP" sz="2800" b="1">
              <a:solidFill>
                <a:schemeClr val="accent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kumimoji="1" lang="en-US" altLang="ja-JP" sz="2800" b="1">
              <a:solidFill>
                <a:schemeClr val="accent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kumimoji="1" lang="ja-JP" altLang="en-US" sz="2800" b="1">
              <a:solidFill>
                <a:schemeClr val="accent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A3AC1FF-822E-4C7F-A528-43128EE4F202}"/>
              </a:ext>
            </a:extLst>
          </p:cNvPr>
          <p:cNvSpPr txBox="1"/>
          <p:nvPr/>
        </p:nvSpPr>
        <p:spPr>
          <a:xfrm>
            <a:off x="7789744" y="427346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</a:p>
        </p:txBody>
      </p:sp>
      <p:grpSp>
        <p:nvGrpSpPr>
          <p:cNvPr id="11" name="グループ化 マウス">
            <a:extLst>
              <a:ext uri="{FF2B5EF4-FFF2-40B4-BE49-F238E27FC236}">
                <a16:creationId xmlns:a16="http://schemas.microsoft.com/office/drawing/2014/main" id="{97E2411D-573A-4B61-88A7-C6ABD4E6FE08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2" name="フローチャート: 論理積ゲート 11">
              <a:extLst>
                <a:ext uri="{FF2B5EF4-FFF2-40B4-BE49-F238E27FC236}">
                  <a16:creationId xmlns:a16="http://schemas.microsoft.com/office/drawing/2014/main" id="{C60EC8EC-A856-4CCC-B6AB-3FE6F273536C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四角形: 上の 2 つの角を丸める 12">
              <a:extLst>
                <a:ext uri="{FF2B5EF4-FFF2-40B4-BE49-F238E27FC236}">
                  <a16:creationId xmlns:a16="http://schemas.microsoft.com/office/drawing/2014/main" id="{0CF09DC9-F1B4-457D-B558-AA9F13F6025D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ABE1D3C9-E1FD-4759-B992-37ADC2D61172}"/>
                </a:ext>
              </a:extLst>
            </p:cNvPr>
            <p:cNvCxnSpPr>
              <a:cxnSpLocks/>
              <a:stCxn id="13" idx="3"/>
              <a:endCxn id="13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4578877-0468-4F2A-AB4B-82B75488F8DD}"/>
              </a:ext>
            </a:extLst>
          </p:cNvPr>
          <p:cNvSpPr txBox="1"/>
          <p:nvPr/>
        </p:nvSpPr>
        <p:spPr>
          <a:xfrm>
            <a:off x="907431" y="3158581"/>
            <a:ext cx="5569153" cy="654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メール</a:t>
            </a:r>
            <a:r>
              <a:rPr kumimoji="1" lang="ja-JP" altLang="en-US"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サーバー</a:t>
            </a:r>
            <a:r>
              <a:rPr kumimoji="1" lang="en-US" altLang="ja-JP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		</a:t>
            </a:r>
            <a:r>
              <a:rPr kumimoji="1" lang="ja-JP" altLang="en-US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 メールの送受信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F389F4E-D515-45A8-B6CF-6BE44C67D0C0}"/>
              </a:ext>
            </a:extLst>
          </p:cNvPr>
          <p:cNvSpPr txBox="1"/>
          <p:nvPr/>
        </p:nvSpPr>
        <p:spPr>
          <a:xfrm>
            <a:off x="902157" y="3798838"/>
            <a:ext cx="6365845" cy="654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ファイル</a:t>
            </a:r>
            <a:r>
              <a:rPr kumimoji="1" lang="ja-JP" altLang="en-US"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サーバー</a:t>
            </a:r>
            <a:r>
              <a:rPr kumimoji="1" lang="en-US" altLang="ja-JP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	</a:t>
            </a:r>
            <a:r>
              <a:rPr kumimoji="1" lang="ja-JP" altLang="en-US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： ファイルの共有・保管</a:t>
            </a:r>
          </a:p>
        </p:txBody>
      </p:sp>
    </p:spTree>
    <p:extLst>
      <p:ext uri="{BB962C8B-B14F-4D97-AF65-F5344CB8AC3E}">
        <p14:creationId xmlns:p14="http://schemas.microsoft.com/office/powerpoint/2010/main" val="15384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F721BA-0A02-4712-8636-A5B184286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パソコンのサーバー利用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5A856F-D1B9-4B8A-A984-33F21F6B2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パソコンでも、これらのサービスを提供していれば、サーバーと言ってもいいでしょう。</a:t>
            </a:r>
            <a:endParaRPr kumimoji="1" lang="en-US" altLang="ja-JP"/>
          </a:p>
          <a:p>
            <a:r>
              <a:rPr lang="ja-JP" altLang="en-US"/>
              <a:t>実際、パソコンをサーバーとして使っているところもあります。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5CC6829-BC5D-423B-8B72-DB1A892220BE}"/>
              </a:ext>
            </a:extLst>
          </p:cNvPr>
          <p:cNvGrpSpPr/>
          <p:nvPr/>
        </p:nvGrpSpPr>
        <p:grpSpPr>
          <a:xfrm>
            <a:off x="346026" y="1763481"/>
            <a:ext cx="3260557" cy="2912769"/>
            <a:chOff x="642703" y="1075810"/>
            <a:chExt cx="3778854" cy="3375782"/>
          </a:xfrm>
        </p:grpSpPr>
        <p:grpSp>
          <p:nvGrpSpPr>
            <p:cNvPr id="5" name="グループ化 モニタ">
              <a:extLst>
                <a:ext uri="{FF2B5EF4-FFF2-40B4-BE49-F238E27FC236}">
                  <a16:creationId xmlns:a16="http://schemas.microsoft.com/office/drawing/2014/main" id="{444575EE-F672-4C1B-95D0-02D61F261BF9}"/>
                </a:ext>
              </a:extLst>
            </p:cNvPr>
            <p:cNvGrpSpPr/>
            <p:nvPr/>
          </p:nvGrpSpPr>
          <p:grpSpPr>
            <a:xfrm>
              <a:off x="977073" y="1339895"/>
              <a:ext cx="2210938" cy="1940029"/>
              <a:chOff x="1303361" y="1692321"/>
              <a:chExt cx="2210938" cy="1940029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9B8860F2-9F2E-4B2F-B625-ED8995B270E3}"/>
                  </a:ext>
                </a:extLst>
              </p:cNvPr>
              <p:cNvSpPr/>
              <p:nvPr/>
            </p:nvSpPr>
            <p:spPr>
              <a:xfrm>
                <a:off x="1303361" y="1692321"/>
                <a:ext cx="2210938" cy="15513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907C8DDC-A7B0-4F1E-9B3C-FE9B9FE4E1FB}"/>
                  </a:ext>
                </a:extLst>
              </p:cNvPr>
              <p:cNvSpPr/>
              <p:nvPr/>
            </p:nvSpPr>
            <p:spPr>
              <a:xfrm>
                <a:off x="2202408" y="3243717"/>
                <a:ext cx="412844" cy="1846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台形 48">
                <a:extLst>
                  <a:ext uri="{FF2B5EF4-FFF2-40B4-BE49-F238E27FC236}">
                    <a16:creationId xmlns:a16="http://schemas.microsoft.com/office/drawing/2014/main" id="{6C154AFA-D182-4CEA-9BF5-075F1F79672A}"/>
                  </a:ext>
                </a:extLst>
              </p:cNvPr>
              <p:cNvSpPr/>
              <p:nvPr/>
            </p:nvSpPr>
            <p:spPr>
              <a:xfrm>
                <a:off x="1596788" y="3425557"/>
                <a:ext cx="1624084" cy="206793"/>
              </a:xfrm>
              <a:prstGeom prst="trapezoid">
                <a:avLst>
                  <a:gd name="adj" fmla="val 28628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7FC6B9E8-ABB2-4062-AC48-2AD4B45048F5}"/>
                  </a:ext>
                </a:extLst>
              </p:cNvPr>
              <p:cNvSpPr/>
              <p:nvPr/>
            </p:nvSpPr>
            <p:spPr>
              <a:xfrm>
                <a:off x="1426191" y="1835624"/>
                <a:ext cx="1965278" cy="124194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" name="グループ化 コンピュータ">
              <a:extLst>
                <a:ext uri="{FF2B5EF4-FFF2-40B4-BE49-F238E27FC236}">
                  <a16:creationId xmlns:a16="http://schemas.microsoft.com/office/drawing/2014/main" id="{BCCF4192-29E7-4B44-BC7E-2AE75633DE80}"/>
                </a:ext>
              </a:extLst>
            </p:cNvPr>
            <p:cNvGrpSpPr/>
            <p:nvPr/>
          </p:nvGrpSpPr>
          <p:grpSpPr>
            <a:xfrm>
              <a:off x="3391151" y="1075810"/>
              <a:ext cx="1030406" cy="2204114"/>
              <a:chOff x="3937379" y="1467134"/>
              <a:chExt cx="1030406" cy="2204114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41" name="四角形: 角を丸くする 40">
                <a:extLst>
                  <a:ext uri="{FF2B5EF4-FFF2-40B4-BE49-F238E27FC236}">
                    <a16:creationId xmlns:a16="http://schemas.microsoft.com/office/drawing/2014/main" id="{0D1813A6-5B13-490E-9C23-451F191225BE}"/>
                  </a:ext>
                </a:extLst>
              </p:cNvPr>
              <p:cNvSpPr/>
              <p:nvPr/>
            </p:nvSpPr>
            <p:spPr>
              <a:xfrm>
                <a:off x="3937379" y="1467134"/>
                <a:ext cx="1030406" cy="220411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5CA7EDCE-B1BD-48E3-BC0C-DD07FF8B45C1}"/>
                  </a:ext>
                </a:extLst>
              </p:cNvPr>
              <p:cNvSpPr/>
              <p:nvPr/>
            </p:nvSpPr>
            <p:spPr>
              <a:xfrm>
                <a:off x="4046561" y="1746913"/>
                <a:ext cx="102358" cy="85298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楕円 42">
                <a:extLst>
                  <a:ext uri="{FF2B5EF4-FFF2-40B4-BE49-F238E27FC236}">
                    <a16:creationId xmlns:a16="http://schemas.microsoft.com/office/drawing/2014/main" id="{C94EA201-888C-4150-88DF-9CB43405076E}"/>
                  </a:ext>
                </a:extLst>
              </p:cNvPr>
              <p:cNvSpPr/>
              <p:nvPr/>
            </p:nvSpPr>
            <p:spPr>
              <a:xfrm>
                <a:off x="4756245" y="1637730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楕円 43">
                <a:extLst>
                  <a:ext uri="{FF2B5EF4-FFF2-40B4-BE49-F238E27FC236}">
                    <a16:creationId xmlns:a16="http://schemas.microsoft.com/office/drawing/2014/main" id="{B593D43E-207A-46B6-94B1-EBD762A3D345}"/>
                  </a:ext>
                </a:extLst>
              </p:cNvPr>
              <p:cNvSpPr/>
              <p:nvPr/>
            </p:nvSpPr>
            <p:spPr>
              <a:xfrm>
                <a:off x="4756245" y="3022978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楕円 44">
                <a:extLst>
                  <a:ext uri="{FF2B5EF4-FFF2-40B4-BE49-F238E27FC236}">
                    <a16:creationId xmlns:a16="http://schemas.microsoft.com/office/drawing/2014/main" id="{CB8A64B8-A18C-4F60-AE5F-416F489CBE58}"/>
                  </a:ext>
                </a:extLst>
              </p:cNvPr>
              <p:cNvSpPr/>
              <p:nvPr/>
            </p:nvSpPr>
            <p:spPr>
              <a:xfrm>
                <a:off x="4756245" y="3189125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楕円 45">
                <a:extLst>
                  <a:ext uri="{FF2B5EF4-FFF2-40B4-BE49-F238E27FC236}">
                    <a16:creationId xmlns:a16="http://schemas.microsoft.com/office/drawing/2014/main" id="{A3113E7B-81AB-4866-BFDD-8C1E0D2ABFC4}"/>
                  </a:ext>
                </a:extLst>
              </p:cNvPr>
              <p:cNvSpPr/>
              <p:nvPr/>
            </p:nvSpPr>
            <p:spPr>
              <a:xfrm>
                <a:off x="4756245" y="3355272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" name="グループ化 キーボード">
              <a:extLst>
                <a:ext uri="{FF2B5EF4-FFF2-40B4-BE49-F238E27FC236}">
                  <a16:creationId xmlns:a16="http://schemas.microsoft.com/office/drawing/2014/main" id="{8D3B30C4-5B39-4682-BAC9-E6996FB5D6EF}"/>
                </a:ext>
              </a:extLst>
            </p:cNvPr>
            <p:cNvGrpSpPr/>
            <p:nvPr/>
          </p:nvGrpSpPr>
          <p:grpSpPr>
            <a:xfrm>
              <a:off x="642703" y="3505807"/>
              <a:ext cx="2879678" cy="712947"/>
              <a:chOff x="1057701" y="4152480"/>
              <a:chExt cx="2879678" cy="71294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12" name="台形 11">
                <a:extLst>
                  <a:ext uri="{FF2B5EF4-FFF2-40B4-BE49-F238E27FC236}">
                    <a16:creationId xmlns:a16="http://schemas.microsoft.com/office/drawing/2014/main" id="{436B762F-77D7-498A-9F81-B65CC4C8A100}"/>
                  </a:ext>
                </a:extLst>
              </p:cNvPr>
              <p:cNvSpPr/>
              <p:nvPr/>
            </p:nvSpPr>
            <p:spPr>
              <a:xfrm>
                <a:off x="1057701" y="4152480"/>
                <a:ext cx="2879678" cy="614149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" name="台形 12">
                <a:extLst>
                  <a:ext uri="{FF2B5EF4-FFF2-40B4-BE49-F238E27FC236}">
                    <a16:creationId xmlns:a16="http://schemas.microsoft.com/office/drawing/2014/main" id="{A3DADF87-095C-44B2-973E-AE1544580B07}"/>
                  </a:ext>
                </a:extLst>
              </p:cNvPr>
              <p:cNvSpPr/>
              <p:nvPr/>
            </p:nvSpPr>
            <p:spPr>
              <a:xfrm>
                <a:off x="130336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" name="台形 13">
                <a:extLst>
                  <a:ext uri="{FF2B5EF4-FFF2-40B4-BE49-F238E27FC236}">
                    <a16:creationId xmlns:a16="http://schemas.microsoft.com/office/drawing/2014/main" id="{17BBC196-C4F1-4940-B571-2B223FF6C28D}"/>
                  </a:ext>
                </a:extLst>
              </p:cNvPr>
              <p:cNvSpPr/>
              <p:nvPr/>
            </p:nvSpPr>
            <p:spPr>
              <a:xfrm>
                <a:off x="154902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台形 14">
                <a:extLst>
                  <a:ext uri="{FF2B5EF4-FFF2-40B4-BE49-F238E27FC236}">
                    <a16:creationId xmlns:a16="http://schemas.microsoft.com/office/drawing/2014/main" id="{4A5B1E7A-788F-4BD3-BCA0-2089B248D61B}"/>
                  </a:ext>
                </a:extLst>
              </p:cNvPr>
              <p:cNvSpPr/>
              <p:nvPr/>
            </p:nvSpPr>
            <p:spPr>
              <a:xfrm>
                <a:off x="179468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台形 15">
                <a:extLst>
                  <a:ext uri="{FF2B5EF4-FFF2-40B4-BE49-F238E27FC236}">
                    <a16:creationId xmlns:a16="http://schemas.microsoft.com/office/drawing/2014/main" id="{4EF62AB9-A98D-459B-999B-3A408FE9FF6D}"/>
                  </a:ext>
                </a:extLst>
              </p:cNvPr>
              <p:cNvSpPr/>
              <p:nvPr/>
            </p:nvSpPr>
            <p:spPr>
              <a:xfrm>
                <a:off x="2043753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台形 16">
                <a:extLst>
                  <a:ext uri="{FF2B5EF4-FFF2-40B4-BE49-F238E27FC236}">
                    <a16:creationId xmlns:a16="http://schemas.microsoft.com/office/drawing/2014/main" id="{6613CE7C-23DE-4B20-AF04-C59E38D4AA2C}"/>
                  </a:ext>
                </a:extLst>
              </p:cNvPr>
              <p:cNvSpPr/>
              <p:nvPr/>
            </p:nvSpPr>
            <p:spPr>
              <a:xfrm>
                <a:off x="2292825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台形 17">
                <a:extLst>
                  <a:ext uri="{FF2B5EF4-FFF2-40B4-BE49-F238E27FC236}">
                    <a16:creationId xmlns:a16="http://schemas.microsoft.com/office/drawing/2014/main" id="{306EA197-0E71-422F-906F-2F0E118C374A}"/>
                  </a:ext>
                </a:extLst>
              </p:cNvPr>
              <p:cNvSpPr/>
              <p:nvPr/>
            </p:nvSpPr>
            <p:spPr>
              <a:xfrm>
                <a:off x="2541897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台形 18">
                <a:extLst>
                  <a:ext uri="{FF2B5EF4-FFF2-40B4-BE49-F238E27FC236}">
                    <a16:creationId xmlns:a16="http://schemas.microsoft.com/office/drawing/2014/main" id="{031A505D-0D06-4E19-8742-70D7EC587FC2}"/>
                  </a:ext>
                </a:extLst>
              </p:cNvPr>
              <p:cNvSpPr/>
              <p:nvPr/>
            </p:nvSpPr>
            <p:spPr>
              <a:xfrm>
                <a:off x="130336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台形 19">
                <a:extLst>
                  <a:ext uri="{FF2B5EF4-FFF2-40B4-BE49-F238E27FC236}">
                    <a16:creationId xmlns:a16="http://schemas.microsoft.com/office/drawing/2014/main" id="{7E110498-1BE3-4FE8-8504-B12A6B964D9D}"/>
                  </a:ext>
                </a:extLst>
              </p:cNvPr>
              <p:cNvSpPr/>
              <p:nvPr/>
            </p:nvSpPr>
            <p:spPr>
              <a:xfrm>
                <a:off x="154902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台形 20">
                <a:extLst>
                  <a:ext uri="{FF2B5EF4-FFF2-40B4-BE49-F238E27FC236}">
                    <a16:creationId xmlns:a16="http://schemas.microsoft.com/office/drawing/2014/main" id="{BF53B4E5-5C6C-4017-AE08-C826C256BB5E}"/>
                  </a:ext>
                </a:extLst>
              </p:cNvPr>
              <p:cNvSpPr/>
              <p:nvPr/>
            </p:nvSpPr>
            <p:spPr>
              <a:xfrm>
                <a:off x="179468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台形 21">
                <a:extLst>
                  <a:ext uri="{FF2B5EF4-FFF2-40B4-BE49-F238E27FC236}">
                    <a16:creationId xmlns:a16="http://schemas.microsoft.com/office/drawing/2014/main" id="{A3314DB2-9E0A-4F65-A9B5-845F6484F7E2}"/>
                  </a:ext>
                </a:extLst>
              </p:cNvPr>
              <p:cNvSpPr/>
              <p:nvPr/>
            </p:nvSpPr>
            <p:spPr>
              <a:xfrm>
                <a:off x="2043753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台形 22">
                <a:extLst>
                  <a:ext uri="{FF2B5EF4-FFF2-40B4-BE49-F238E27FC236}">
                    <a16:creationId xmlns:a16="http://schemas.microsoft.com/office/drawing/2014/main" id="{86FD3133-8B8F-4FCA-A1A8-064147B99A91}"/>
                  </a:ext>
                </a:extLst>
              </p:cNvPr>
              <p:cNvSpPr/>
              <p:nvPr/>
            </p:nvSpPr>
            <p:spPr>
              <a:xfrm>
                <a:off x="2292825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4" name="台形 23">
                <a:extLst>
                  <a:ext uri="{FF2B5EF4-FFF2-40B4-BE49-F238E27FC236}">
                    <a16:creationId xmlns:a16="http://schemas.microsoft.com/office/drawing/2014/main" id="{77031078-F6E3-4B42-843A-568C2B96C31C}"/>
                  </a:ext>
                </a:extLst>
              </p:cNvPr>
              <p:cNvSpPr/>
              <p:nvPr/>
            </p:nvSpPr>
            <p:spPr>
              <a:xfrm>
                <a:off x="2541897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台形 24">
                <a:extLst>
                  <a:ext uri="{FF2B5EF4-FFF2-40B4-BE49-F238E27FC236}">
                    <a16:creationId xmlns:a16="http://schemas.microsoft.com/office/drawing/2014/main" id="{D6DB1310-63C5-45B3-BB00-D1331AD04F2D}"/>
                  </a:ext>
                </a:extLst>
              </p:cNvPr>
              <p:cNvSpPr/>
              <p:nvPr/>
            </p:nvSpPr>
            <p:spPr>
              <a:xfrm>
                <a:off x="130336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>
                <a:extLst>
                  <a:ext uri="{FF2B5EF4-FFF2-40B4-BE49-F238E27FC236}">
                    <a16:creationId xmlns:a16="http://schemas.microsoft.com/office/drawing/2014/main" id="{8CF2883C-96BA-47EB-A798-B9D8C537790A}"/>
                  </a:ext>
                </a:extLst>
              </p:cNvPr>
              <p:cNvSpPr/>
              <p:nvPr/>
            </p:nvSpPr>
            <p:spPr>
              <a:xfrm>
                <a:off x="154902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台形 26">
                <a:extLst>
                  <a:ext uri="{FF2B5EF4-FFF2-40B4-BE49-F238E27FC236}">
                    <a16:creationId xmlns:a16="http://schemas.microsoft.com/office/drawing/2014/main" id="{D8929B77-615C-45C7-92FA-5510F14E74FA}"/>
                  </a:ext>
                </a:extLst>
              </p:cNvPr>
              <p:cNvSpPr/>
              <p:nvPr/>
            </p:nvSpPr>
            <p:spPr>
              <a:xfrm>
                <a:off x="179468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台形 27">
                <a:extLst>
                  <a:ext uri="{FF2B5EF4-FFF2-40B4-BE49-F238E27FC236}">
                    <a16:creationId xmlns:a16="http://schemas.microsoft.com/office/drawing/2014/main" id="{BBB5A0B7-BAEE-4B8F-852B-5DB641868AD9}"/>
                  </a:ext>
                </a:extLst>
              </p:cNvPr>
              <p:cNvSpPr/>
              <p:nvPr/>
            </p:nvSpPr>
            <p:spPr>
              <a:xfrm>
                <a:off x="2043753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台形 28">
                <a:extLst>
                  <a:ext uri="{FF2B5EF4-FFF2-40B4-BE49-F238E27FC236}">
                    <a16:creationId xmlns:a16="http://schemas.microsoft.com/office/drawing/2014/main" id="{D335F2E4-C75D-4B7B-9D50-D88B674BF702}"/>
                  </a:ext>
                </a:extLst>
              </p:cNvPr>
              <p:cNvSpPr/>
              <p:nvPr/>
            </p:nvSpPr>
            <p:spPr>
              <a:xfrm>
                <a:off x="2292825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台形 29">
                <a:extLst>
                  <a:ext uri="{FF2B5EF4-FFF2-40B4-BE49-F238E27FC236}">
                    <a16:creationId xmlns:a16="http://schemas.microsoft.com/office/drawing/2014/main" id="{23CC0880-F269-4496-8516-6F41AC7FA3B0}"/>
                  </a:ext>
                </a:extLst>
              </p:cNvPr>
              <p:cNvSpPr/>
              <p:nvPr/>
            </p:nvSpPr>
            <p:spPr>
              <a:xfrm>
                <a:off x="2541897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台形 30">
                <a:extLst>
                  <a:ext uri="{FF2B5EF4-FFF2-40B4-BE49-F238E27FC236}">
                    <a16:creationId xmlns:a16="http://schemas.microsoft.com/office/drawing/2014/main" id="{BB6371A7-DFB9-478E-93F0-89FE397C623E}"/>
                  </a:ext>
                </a:extLst>
              </p:cNvPr>
              <p:cNvSpPr/>
              <p:nvPr/>
            </p:nvSpPr>
            <p:spPr>
              <a:xfrm>
                <a:off x="2971800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台形 31">
                <a:extLst>
                  <a:ext uri="{FF2B5EF4-FFF2-40B4-BE49-F238E27FC236}">
                    <a16:creationId xmlns:a16="http://schemas.microsoft.com/office/drawing/2014/main" id="{6263C225-2B51-40B7-9E5C-C7264C217B27}"/>
                  </a:ext>
                </a:extLst>
              </p:cNvPr>
              <p:cNvSpPr/>
              <p:nvPr/>
            </p:nvSpPr>
            <p:spPr>
              <a:xfrm>
                <a:off x="3220872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台形 32">
                <a:extLst>
                  <a:ext uri="{FF2B5EF4-FFF2-40B4-BE49-F238E27FC236}">
                    <a16:creationId xmlns:a16="http://schemas.microsoft.com/office/drawing/2014/main" id="{0287C2AC-D26A-4652-91A7-B7DE5A96C155}"/>
                  </a:ext>
                </a:extLst>
              </p:cNvPr>
              <p:cNvSpPr/>
              <p:nvPr/>
            </p:nvSpPr>
            <p:spPr>
              <a:xfrm>
                <a:off x="3469944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台形 33">
                <a:extLst>
                  <a:ext uri="{FF2B5EF4-FFF2-40B4-BE49-F238E27FC236}">
                    <a16:creationId xmlns:a16="http://schemas.microsoft.com/office/drawing/2014/main" id="{7CBE42E9-798F-406B-8CDD-994FE74B9D31}"/>
                  </a:ext>
                </a:extLst>
              </p:cNvPr>
              <p:cNvSpPr/>
              <p:nvPr/>
            </p:nvSpPr>
            <p:spPr>
              <a:xfrm>
                <a:off x="2971800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台形 34">
                <a:extLst>
                  <a:ext uri="{FF2B5EF4-FFF2-40B4-BE49-F238E27FC236}">
                    <a16:creationId xmlns:a16="http://schemas.microsoft.com/office/drawing/2014/main" id="{A3BF503D-F35B-4C8D-AD4C-80B57143407C}"/>
                  </a:ext>
                </a:extLst>
              </p:cNvPr>
              <p:cNvSpPr/>
              <p:nvPr/>
            </p:nvSpPr>
            <p:spPr>
              <a:xfrm>
                <a:off x="3220872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台形 35">
                <a:extLst>
                  <a:ext uri="{FF2B5EF4-FFF2-40B4-BE49-F238E27FC236}">
                    <a16:creationId xmlns:a16="http://schemas.microsoft.com/office/drawing/2014/main" id="{986DC780-016C-4DEE-BF72-F3A80F4EE2A9}"/>
                  </a:ext>
                </a:extLst>
              </p:cNvPr>
              <p:cNvSpPr/>
              <p:nvPr/>
            </p:nvSpPr>
            <p:spPr>
              <a:xfrm>
                <a:off x="3469944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台形 36">
                <a:extLst>
                  <a:ext uri="{FF2B5EF4-FFF2-40B4-BE49-F238E27FC236}">
                    <a16:creationId xmlns:a16="http://schemas.microsoft.com/office/drawing/2014/main" id="{824F2572-375A-49FE-ABBB-0A9AF433C382}"/>
                  </a:ext>
                </a:extLst>
              </p:cNvPr>
              <p:cNvSpPr/>
              <p:nvPr/>
            </p:nvSpPr>
            <p:spPr>
              <a:xfrm>
                <a:off x="2971800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台形 37">
                <a:extLst>
                  <a:ext uri="{FF2B5EF4-FFF2-40B4-BE49-F238E27FC236}">
                    <a16:creationId xmlns:a16="http://schemas.microsoft.com/office/drawing/2014/main" id="{A9FAC857-1D6C-4DCD-8A70-F6EF08A34B81}"/>
                  </a:ext>
                </a:extLst>
              </p:cNvPr>
              <p:cNvSpPr/>
              <p:nvPr/>
            </p:nvSpPr>
            <p:spPr>
              <a:xfrm>
                <a:off x="3220872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台形 38">
                <a:extLst>
                  <a:ext uri="{FF2B5EF4-FFF2-40B4-BE49-F238E27FC236}">
                    <a16:creationId xmlns:a16="http://schemas.microsoft.com/office/drawing/2014/main" id="{232E577C-4F59-4240-9864-4641A082A1A7}"/>
                  </a:ext>
                </a:extLst>
              </p:cNvPr>
              <p:cNvSpPr/>
              <p:nvPr/>
            </p:nvSpPr>
            <p:spPr>
              <a:xfrm>
                <a:off x="3469944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F3970256-D0B0-4198-9EF1-D15028E98742}"/>
                  </a:ext>
                </a:extLst>
              </p:cNvPr>
              <p:cNvSpPr/>
              <p:nvPr/>
            </p:nvSpPr>
            <p:spPr>
              <a:xfrm>
                <a:off x="1057701" y="4766629"/>
                <a:ext cx="2879678" cy="9879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" name="グループ化 マウス">
              <a:extLst>
                <a:ext uri="{FF2B5EF4-FFF2-40B4-BE49-F238E27FC236}">
                  <a16:creationId xmlns:a16="http://schemas.microsoft.com/office/drawing/2014/main" id="{FC3330D3-43D6-44E3-AB76-119DDB536EB4}"/>
                </a:ext>
              </a:extLst>
            </p:cNvPr>
            <p:cNvGrpSpPr/>
            <p:nvPr/>
          </p:nvGrpSpPr>
          <p:grpSpPr>
            <a:xfrm>
              <a:off x="3720993" y="3493874"/>
              <a:ext cx="653016" cy="957718"/>
              <a:chOff x="4429737" y="3942302"/>
              <a:chExt cx="653016" cy="95771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9" name="フローチャート: 論理積ゲート 8">
                <a:extLst>
                  <a:ext uri="{FF2B5EF4-FFF2-40B4-BE49-F238E27FC236}">
                    <a16:creationId xmlns:a16="http://schemas.microsoft.com/office/drawing/2014/main" id="{938DE1EE-5EB3-4D05-A3B1-500A9FE90048}"/>
                  </a:ext>
                </a:extLst>
              </p:cNvPr>
              <p:cNvSpPr/>
              <p:nvPr/>
            </p:nvSpPr>
            <p:spPr>
              <a:xfrm rot="5400000">
                <a:off x="4430404" y="4247672"/>
                <a:ext cx="651681" cy="65301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" name="四角形: 上の 2 つの角を丸める 9">
                <a:extLst>
                  <a:ext uri="{FF2B5EF4-FFF2-40B4-BE49-F238E27FC236}">
                    <a16:creationId xmlns:a16="http://schemas.microsoft.com/office/drawing/2014/main" id="{5A501EFC-243C-4CCA-A769-DC463232CF40}"/>
                  </a:ext>
                </a:extLst>
              </p:cNvPr>
              <p:cNvSpPr/>
              <p:nvPr/>
            </p:nvSpPr>
            <p:spPr>
              <a:xfrm>
                <a:off x="4429737" y="3942302"/>
                <a:ext cx="653016" cy="3060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11" name="直線コネクタ 10">
                <a:extLst>
                  <a:ext uri="{FF2B5EF4-FFF2-40B4-BE49-F238E27FC236}">
                    <a16:creationId xmlns:a16="http://schemas.microsoft.com/office/drawing/2014/main" id="{9C95F438-A6FE-4F0C-97DC-68858D270CD1}"/>
                  </a:ext>
                </a:extLst>
              </p:cNvPr>
              <p:cNvCxnSpPr>
                <a:stCxn id="10" idx="3"/>
                <a:endCxn id="10" idx="1"/>
              </p:cNvCxnSpPr>
              <p:nvPr/>
            </p:nvCxnSpPr>
            <p:spPr>
              <a:xfrm>
                <a:off x="4756245" y="3942302"/>
                <a:ext cx="0" cy="3060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5549FAE-8278-487F-A42D-4DACF468F173}"/>
              </a:ext>
            </a:extLst>
          </p:cNvPr>
          <p:cNvSpPr txBox="1"/>
          <p:nvPr/>
        </p:nvSpPr>
        <p:spPr>
          <a:xfrm>
            <a:off x="969215" y="1078874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パソコン</a:t>
            </a: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027DD2C8-3218-48A4-881C-0482D8E72027}"/>
              </a:ext>
            </a:extLst>
          </p:cNvPr>
          <p:cNvGrpSpPr/>
          <p:nvPr/>
        </p:nvGrpSpPr>
        <p:grpSpPr>
          <a:xfrm>
            <a:off x="4795523" y="1728448"/>
            <a:ext cx="3537539" cy="2746899"/>
            <a:chOff x="4795523" y="1728448"/>
            <a:chExt cx="3537539" cy="27468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69A4DD6-D039-41AF-9E01-3DBF72CF69B6}"/>
                </a:ext>
              </a:extLst>
            </p:cNvPr>
            <p:cNvSpPr txBox="1"/>
            <p:nvPr/>
          </p:nvSpPr>
          <p:spPr>
            <a:xfrm>
              <a:off x="4795523" y="1728448"/>
              <a:ext cx="3537539" cy="2214449"/>
            </a:xfrm>
            <a:prstGeom prst="wedgeRectCallout">
              <a:avLst>
                <a:gd name="adj1" fmla="val -68811"/>
                <a:gd name="adj2" fmla="val 6923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lIns="144000" tIns="36000" rIns="144000" bIns="36000" rtlCol="0" anchor="ctr" anchorCtr="0"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2800" b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Ｗｅｂ</a:t>
              </a:r>
              <a:r>
                <a:rPr kumimoji="1" lang="ja-JP" altLang="en-US" sz="28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サーバー</a:t>
              </a:r>
              <a:endParaRPr kumimoji="1" lang="en-US" altLang="ja-JP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800" b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メール</a:t>
              </a:r>
              <a:r>
                <a:rPr kumimoji="1" lang="ja-JP" altLang="en-US" sz="28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サーバー</a:t>
              </a:r>
              <a:endParaRPr kumimoji="1" lang="en-US" altLang="ja-JP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2800" b="1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ファイル</a:t>
              </a:r>
              <a:r>
                <a:rPr kumimoji="1" lang="ja-JP" altLang="en-US" sz="2800" b="1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ea typeface="HGP創英角ｺﾞｼｯｸUB" panose="020B0900000000000000" pitchFamily="50" charset="-128"/>
                  <a:cs typeface="Arial" panose="020B0604020202020204" pitchFamily="34" charset="0"/>
                </a:rPr>
                <a:t>サーバー</a:t>
              </a:r>
              <a:endParaRPr kumimoji="1" lang="ja-JP" altLang="en-US" sz="2800" b="1">
                <a:solidFill>
                  <a:schemeClr val="accent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2779C411-4FE6-43FC-9D5A-71A0854CF2CB}"/>
                </a:ext>
              </a:extLst>
            </p:cNvPr>
            <p:cNvSpPr txBox="1"/>
            <p:nvPr/>
          </p:nvSpPr>
          <p:spPr>
            <a:xfrm>
              <a:off x="6442919" y="4075237"/>
              <a:ext cx="172515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b="1">
                  <a:solidFill>
                    <a:schemeClr val="tx1">
                      <a:lumMod val="65000"/>
                      <a:lumOff val="35000"/>
                    </a:schemeClr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としても使える</a:t>
              </a:r>
            </a:p>
          </p:txBody>
        </p:sp>
      </p:grpSp>
      <p:grpSp>
        <p:nvGrpSpPr>
          <p:cNvPr id="55" name="グループ化 マウス">
            <a:extLst>
              <a:ext uri="{FF2B5EF4-FFF2-40B4-BE49-F238E27FC236}">
                <a16:creationId xmlns:a16="http://schemas.microsoft.com/office/drawing/2014/main" id="{6E5B35AA-199D-4681-8EA0-BE04D10F781E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6" name="フローチャート: 論理積ゲート 55">
              <a:extLst>
                <a:ext uri="{FF2B5EF4-FFF2-40B4-BE49-F238E27FC236}">
                  <a16:creationId xmlns:a16="http://schemas.microsoft.com/office/drawing/2014/main" id="{E9EB351C-50D6-493E-A286-222899CA6997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" name="四角形: 上の 2 つの角を丸める 56">
              <a:extLst>
                <a:ext uri="{FF2B5EF4-FFF2-40B4-BE49-F238E27FC236}">
                  <a16:creationId xmlns:a16="http://schemas.microsoft.com/office/drawing/2014/main" id="{4E825DD6-BDCB-4370-AC7B-494383D9EC8F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8" name="直線コネクタ 57">
              <a:extLst>
                <a:ext uri="{FF2B5EF4-FFF2-40B4-BE49-F238E27FC236}">
                  <a16:creationId xmlns:a16="http://schemas.microsoft.com/office/drawing/2014/main" id="{17EB2D06-383B-41B0-A629-5AF8FC230742}"/>
                </a:ext>
              </a:extLst>
            </p:cNvPr>
            <p:cNvCxnSpPr>
              <a:cxnSpLocks/>
              <a:stCxn id="57" idx="3"/>
              <a:endCxn id="57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243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1ACFC-660A-4292-825C-BB9447AC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堅牢性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C11EDF-C67B-412D-BBC8-66508F84F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しかし、これらのサービスを提供するには、安定的に稼働し続ける必要があります。</a:t>
            </a:r>
            <a:endParaRPr kumimoji="1" lang="en-US" altLang="ja-JP"/>
          </a:p>
          <a:p>
            <a:r>
              <a:rPr lang="ja-JP" altLang="en-US"/>
              <a:t>頻繁に止まっていては仕事に影響します。</a:t>
            </a:r>
            <a:endParaRPr lang="en-US" altLang="ja-JP"/>
          </a:p>
          <a:p>
            <a:r>
              <a:rPr kumimoji="1" lang="ja-JP" altLang="en-US"/>
              <a:t>そこで、サーバー専用機と呼ばれるものは、簡単には止まらないような仕組みを搭載しています。だから、高額なのです。</a:t>
            </a:r>
            <a:endParaRPr kumimoji="1" lang="en-US" altLang="ja-JP"/>
          </a:p>
          <a:p>
            <a:r>
              <a:rPr lang="ja-JP" altLang="en-US"/>
              <a:t>簡単に止まらない・壊れない性質のことを「堅牢性（けんろうせい）」と言います。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8DA73547-2117-4B55-84ED-650549AFCD10}"/>
              </a:ext>
            </a:extLst>
          </p:cNvPr>
          <p:cNvGrpSpPr/>
          <p:nvPr/>
        </p:nvGrpSpPr>
        <p:grpSpPr>
          <a:xfrm>
            <a:off x="862324" y="1943004"/>
            <a:ext cx="1744398" cy="2553725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FED0002D-9634-4D9C-B7C9-BC42BB14DB00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DED2036-6126-4A3B-A8F4-1762F3389D84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DED1CE42-C45D-40E6-8209-C9590956E5C2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F6A30EB-56A7-4364-837A-1C65BAFEB09D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AD4A2AAB-5525-433A-B1A1-6BC285A52FF9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1AFB3547-F677-4C99-853D-A8E8F08D4B22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6C37CFDF-3FDB-428A-B4B6-045F26B55F99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7D563EFF-760C-4604-BE88-42161DD62D9C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CF2C0363-EAA3-4E8E-BA88-1105878F0AA7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AA4A1A84-251F-4874-A8EA-518F115095FA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660DDF4-749D-4F4A-B37F-DB64F858A12E}"/>
              </a:ext>
            </a:extLst>
          </p:cNvPr>
          <p:cNvSpPr txBox="1"/>
          <p:nvPr/>
        </p:nvSpPr>
        <p:spPr>
          <a:xfrm>
            <a:off x="1010607" y="1072438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E8D8C14-9942-41A5-BBF4-93663CCA7DF5}"/>
              </a:ext>
            </a:extLst>
          </p:cNvPr>
          <p:cNvSpPr txBox="1"/>
          <p:nvPr/>
        </p:nvSpPr>
        <p:spPr>
          <a:xfrm>
            <a:off x="4321932" y="1403761"/>
            <a:ext cx="35750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安定的に稼働し続ける</a:t>
            </a:r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E9C6A176-0CAA-43B4-9044-BC0A4CA2BA50}"/>
              </a:ext>
            </a:extLst>
          </p:cNvPr>
          <p:cNvGrpSpPr/>
          <p:nvPr/>
        </p:nvGrpSpPr>
        <p:grpSpPr>
          <a:xfrm>
            <a:off x="4119955" y="3083160"/>
            <a:ext cx="3978973" cy="1463517"/>
            <a:chOff x="4119955" y="2597395"/>
            <a:chExt cx="3978973" cy="1463517"/>
          </a:xfrm>
        </p:grpSpPr>
        <p:sp>
          <p:nvSpPr>
            <p:cNvPr id="17" name="矢印: 下 16">
              <a:extLst>
                <a:ext uri="{FF2B5EF4-FFF2-40B4-BE49-F238E27FC236}">
                  <a16:creationId xmlns:a16="http://schemas.microsoft.com/office/drawing/2014/main" id="{D9E81EF8-AE49-457C-9241-0CEFBA1FB4BD}"/>
                </a:ext>
              </a:extLst>
            </p:cNvPr>
            <p:cNvSpPr/>
            <p:nvPr/>
          </p:nvSpPr>
          <p:spPr>
            <a:xfrm>
              <a:off x="5659065" y="2597395"/>
              <a:ext cx="900752" cy="508721"/>
            </a:xfrm>
            <a:prstGeom prst="down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DCA39FD3-3D1F-47DF-AA79-8E184CD6B661}"/>
                </a:ext>
              </a:extLst>
            </p:cNvPr>
            <p:cNvSpPr txBox="1"/>
            <p:nvPr/>
          </p:nvSpPr>
          <p:spPr>
            <a:xfrm>
              <a:off x="4119955" y="3353026"/>
              <a:ext cx="39789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4000">
                  <a:solidFill>
                    <a:schemeClr val="accent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堅牢性</a:t>
              </a:r>
              <a:r>
                <a:rPr kumimoji="1" lang="ja-JP" altLang="en-US" sz="2800">
                  <a:solidFill>
                    <a:schemeClr val="accent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（けんろうせい）</a:t>
              </a:r>
              <a:endParaRPr kumimoji="1" lang="ja-JP" altLang="en-US" sz="40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grpSp>
        <p:nvGrpSpPr>
          <p:cNvPr id="20" name="グループ化 マウス">
            <a:extLst>
              <a:ext uri="{FF2B5EF4-FFF2-40B4-BE49-F238E27FC236}">
                <a16:creationId xmlns:a16="http://schemas.microsoft.com/office/drawing/2014/main" id="{9A16998A-F47C-40EE-81AB-F9AA6C864456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" name="フローチャート: 論理積ゲート 20">
              <a:extLst>
                <a:ext uri="{FF2B5EF4-FFF2-40B4-BE49-F238E27FC236}">
                  <a16:creationId xmlns:a16="http://schemas.microsoft.com/office/drawing/2014/main" id="{8576DA62-AF09-4A72-999D-E46BB341E1AD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四角形: 上の 2 つの角を丸める 21">
              <a:extLst>
                <a:ext uri="{FF2B5EF4-FFF2-40B4-BE49-F238E27FC236}">
                  <a16:creationId xmlns:a16="http://schemas.microsoft.com/office/drawing/2014/main" id="{51AF3C5E-9AE3-4FA6-8549-6E8DD7BC27F4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A9283908-CBBA-4C9C-B693-35320269400B}"/>
                </a:ext>
              </a:extLst>
            </p:cNvPr>
            <p:cNvCxnSpPr>
              <a:cxnSpLocks/>
              <a:stCxn id="22" idx="3"/>
              <a:endCxn id="22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32E7161-4559-4B7D-9DB3-EBA8E4A750B0}"/>
              </a:ext>
            </a:extLst>
          </p:cNvPr>
          <p:cNvSpPr txBox="1"/>
          <p:nvPr/>
        </p:nvSpPr>
        <p:spPr>
          <a:xfrm>
            <a:off x="3534056" y="2220914"/>
            <a:ext cx="51507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簡単には止まらないような仕組み</a:t>
            </a:r>
          </a:p>
        </p:txBody>
      </p:sp>
    </p:spTree>
    <p:extLst>
      <p:ext uri="{BB962C8B-B14F-4D97-AF65-F5344CB8AC3E}">
        <p14:creationId xmlns:p14="http://schemas.microsoft.com/office/powerpoint/2010/main" val="3846871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966DC-ABC5-41AC-B809-0192DBC6A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冗長化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6160E48-B990-4F63-A4A5-3D5919058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例えば、多くのサーバーは、ハードディスクを複数台搭載し、</a:t>
            </a:r>
            <a:endParaRPr kumimoji="1" lang="en-US" altLang="ja-JP"/>
          </a:p>
          <a:p>
            <a:r>
              <a:rPr kumimoji="1" lang="ja-JP" altLang="en-US"/>
              <a:t>仮にその内の１台が壊れても、止まったり、データが消滅しないような</a:t>
            </a:r>
            <a:r>
              <a:rPr lang="ja-JP" altLang="en-US"/>
              <a:t>措置を</a:t>
            </a:r>
            <a:r>
              <a:rPr kumimoji="1" lang="ja-JP" altLang="en-US"/>
              <a:t>しています。</a:t>
            </a:r>
            <a:endParaRPr kumimoji="1" lang="en-US" altLang="ja-JP"/>
          </a:p>
          <a:p>
            <a:r>
              <a:rPr lang="ja-JP" altLang="en-US"/>
              <a:t>このハードディスクの構成を</a:t>
            </a:r>
            <a:r>
              <a:rPr lang="en-US" altLang="ja-JP"/>
              <a:t>RAID</a:t>
            </a:r>
            <a:r>
              <a:rPr lang="ja-JP" altLang="en-US"/>
              <a:t>（レイド）と言い、</a:t>
            </a:r>
            <a:endParaRPr lang="en-US" altLang="ja-JP"/>
          </a:p>
          <a:p>
            <a:r>
              <a:rPr lang="ja-JP" altLang="en-US"/>
              <a:t>サーバーを停止することなくハードディスクの交換ができるようになっています。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367B376-6655-4BC9-8881-AD947C190989}"/>
              </a:ext>
            </a:extLst>
          </p:cNvPr>
          <p:cNvGrpSpPr/>
          <p:nvPr/>
        </p:nvGrpSpPr>
        <p:grpSpPr>
          <a:xfrm>
            <a:off x="4408228" y="3277173"/>
            <a:ext cx="2763672" cy="1219556"/>
            <a:chOff x="696037" y="1610436"/>
            <a:chExt cx="2763672" cy="1219556"/>
          </a:xfrm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A5B66C78-E6FD-4E7A-9DE3-09E280A359C4}"/>
                </a:ext>
              </a:extLst>
            </p:cNvPr>
            <p:cNvSpPr/>
            <p:nvPr/>
          </p:nvSpPr>
          <p:spPr>
            <a:xfrm>
              <a:off x="696037" y="1610436"/>
              <a:ext cx="2763672" cy="1219556"/>
            </a:xfrm>
            <a:prstGeom prst="cube">
              <a:avLst>
                <a:gd name="adj" fmla="val 75806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楕円 5">
              <a:extLst>
                <a:ext uri="{FF2B5EF4-FFF2-40B4-BE49-F238E27FC236}">
                  <a16:creationId xmlns:a16="http://schemas.microsoft.com/office/drawing/2014/main" id="{0683729F-C23A-43E9-B512-AC8BED77E372}"/>
                </a:ext>
              </a:extLst>
            </p:cNvPr>
            <p:cNvSpPr/>
            <p:nvPr/>
          </p:nvSpPr>
          <p:spPr>
            <a:xfrm>
              <a:off x="2183136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楕円 6">
              <a:extLst>
                <a:ext uri="{FF2B5EF4-FFF2-40B4-BE49-F238E27FC236}">
                  <a16:creationId xmlns:a16="http://schemas.microsoft.com/office/drawing/2014/main" id="{1426E69F-2545-4F80-90BD-BFBABE06D34B}"/>
                </a:ext>
              </a:extLst>
            </p:cNvPr>
            <p:cNvSpPr/>
            <p:nvPr/>
          </p:nvSpPr>
          <p:spPr>
            <a:xfrm>
              <a:off x="2267709" y="2663868"/>
              <a:ext cx="52571" cy="52571"/>
            </a:xfrm>
            <a:prstGeom prst="ellipse">
              <a:avLst/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CD6B87B1-E9C8-4938-A400-EFE75287AB89}"/>
                </a:ext>
              </a:extLst>
            </p:cNvPr>
            <p:cNvSpPr/>
            <p:nvPr/>
          </p:nvSpPr>
          <p:spPr>
            <a:xfrm>
              <a:off x="2347157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39546FD0-B0DF-429D-B1A3-A11A2914AA4B}"/>
                </a:ext>
              </a:extLst>
            </p:cNvPr>
            <p:cNvSpPr/>
            <p:nvPr/>
          </p:nvSpPr>
          <p:spPr>
            <a:xfrm>
              <a:off x="738734" y="2569125"/>
              <a:ext cx="1754778" cy="226424"/>
            </a:xfrm>
            <a:prstGeom prst="roundRect">
              <a:avLst>
                <a:gd name="adj" fmla="val 21474"/>
              </a:avLst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3D1CFE88-ACDD-4040-B52D-A7B011E2D6BC}"/>
                </a:ext>
              </a:extLst>
            </p:cNvPr>
            <p:cNvSpPr txBox="1"/>
            <p:nvPr/>
          </p:nvSpPr>
          <p:spPr>
            <a:xfrm>
              <a:off x="1552128" y="2561789"/>
              <a:ext cx="5020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/>
                <a:t>HDD</a:t>
              </a:r>
              <a:endParaRPr kumimoji="1" lang="ja-JP" altLang="en-US" sz="1050" b="1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80DA879C-34D5-453B-84CF-0E3BED138BB5}"/>
                </a:ext>
              </a:extLst>
            </p:cNvPr>
            <p:cNvSpPr/>
            <p:nvPr/>
          </p:nvSpPr>
          <p:spPr>
            <a:xfrm>
              <a:off x="800121" y="2599436"/>
              <a:ext cx="720005" cy="165801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0205AD88-C154-48EB-8272-84D50931541A}"/>
              </a:ext>
            </a:extLst>
          </p:cNvPr>
          <p:cNvGrpSpPr/>
          <p:nvPr/>
        </p:nvGrpSpPr>
        <p:grpSpPr>
          <a:xfrm>
            <a:off x="862324" y="1943004"/>
            <a:ext cx="1744398" cy="2553725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3" name="直方体 12">
              <a:extLst>
                <a:ext uri="{FF2B5EF4-FFF2-40B4-BE49-F238E27FC236}">
                  <a16:creationId xmlns:a16="http://schemas.microsoft.com/office/drawing/2014/main" id="{2110BC0B-52DF-45A1-A2EF-55A8D3FC50E1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189533B-8123-4E24-8457-50B22C142E70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DADFF71F-5FC5-49A2-9CFB-A0D5A3F92BB0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E6413F65-9078-4840-AE67-93FC2042ED9C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D0B0A45A-416B-4E45-9BDE-E34BF050C073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>
              <a:extLst>
                <a:ext uri="{FF2B5EF4-FFF2-40B4-BE49-F238E27FC236}">
                  <a16:creationId xmlns:a16="http://schemas.microsoft.com/office/drawing/2014/main" id="{8E5A42F8-FE82-4489-BB98-51DEE6FE125F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5901FF5A-E728-4EB5-A78C-D4A4F3F8F6D2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21CF0E67-8F4F-44D9-B6F9-17CCA6368863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916E885F-6925-40B1-B114-EA02864148E7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8AB3FF32-0386-4118-82D7-4359F809A44A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419292D-CD6B-4206-A78C-E166D6AFDD62}"/>
              </a:ext>
            </a:extLst>
          </p:cNvPr>
          <p:cNvSpPr txBox="1"/>
          <p:nvPr/>
        </p:nvSpPr>
        <p:spPr>
          <a:xfrm>
            <a:off x="1010607" y="1072438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A101054A-990C-4600-9DA8-1B92C2CBAB06}"/>
              </a:ext>
            </a:extLst>
          </p:cNvPr>
          <p:cNvGrpSpPr/>
          <p:nvPr/>
        </p:nvGrpSpPr>
        <p:grpSpPr>
          <a:xfrm>
            <a:off x="4408228" y="2856505"/>
            <a:ext cx="2763672" cy="1219556"/>
            <a:chOff x="696037" y="1610436"/>
            <a:chExt cx="2763672" cy="1219556"/>
          </a:xfrm>
        </p:grpSpPr>
        <p:sp>
          <p:nvSpPr>
            <p:cNvPr id="25" name="直方体 24">
              <a:extLst>
                <a:ext uri="{FF2B5EF4-FFF2-40B4-BE49-F238E27FC236}">
                  <a16:creationId xmlns:a16="http://schemas.microsoft.com/office/drawing/2014/main" id="{05BE1251-DF6F-4327-BB52-66BACCBB3481}"/>
                </a:ext>
              </a:extLst>
            </p:cNvPr>
            <p:cNvSpPr/>
            <p:nvPr/>
          </p:nvSpPr>
          <p:spPr>
            <a:xfrm>
              <a:off x="696037" y="1610436"/>
              <a:ext cx="2763672" cy="1219556"/>
            </a:xfrm>
            <a:prstGeom prst="cube">
              <a:avLst>
                <a:gd name="adj" fmla="val 75806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楕円 25">
              <a:extLst>
                <a:ext uri="{FF2B5EF4-FFF2-40B4-BE49-F238E27FC236}">
                  <a16:creationId xmlns:a16="http://schemas.microsoft.com/office/drawing/2014/main" id="{7C54F2C8-DA94-4C12-81A9-03519D280184}"/>
                </a:ext>
              </a:extLst>
            </p:cNvPr>
            <p:cNvSpPr/>
            <p:nvPr/>
          </p:nvSpPr>
          <p:spPr>
            <a:xfrm>
              <a:off x="2183136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5A4C712B-30F8-41AD-9FD3-3EF0D6E7EAE1}"/>
                </a:ext>
              </a:extLst>
            </p:cNvPr>
            <p:cNvSpPr/>
            <p:nvPr/>
          </p:nvSpPr>
          <p:spPr>
            <a:xfrm>
              <a:off x="2267709" y="2663868"/>
              <a:ext cx="52571" cy="52571"/>
            </a:xfrm>
            <a:prstGeom prst="ellipse">
              <a:avLst/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>
              <a:extLst>
                <a:ext uri="{FF2B5EF4-FFF2-40B4-BE49-F238E27FC236}">
                  <a16:creationId xmlns:a16="http://schemas.microsoft.com/office/drawing/2014/main" id="{EF86FA76-6442-483D-A600-B1AC1D0371BF}"/>
                </a:ext>
              </a:extLst>
            </p:cNvPr>
            <p:cNvSpPr/>
            <p:nvPr/>
          </p:nvSpPr>
          <p:spPr>
            <a:xfrm>
              <a:off x="2347157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9322FDC4-6729-4E62-BC06-83338D7949D0}"/>
                </a:ext>
              </a:extLst>
            </p:cNvPr>
            <p:cNvSpPr/>
            <p:nvPr/>
          </p:nvSpPr>
          <p:spPr>
            <a:xfrm>
              <a:off x="738734" y="2569125"/>
              <a:ext cx="1754778" cy="226424"/>
            </a:xfrm>
            <a:prstGeom prst="roundRect">
              <a:avLst>
                <a:gd name="adj" fmla="val 21474"/>
              </a:avLst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9E82FE04-C868-4B11-AE2B-B316DEE06F38}"/>
                </a:ext>
              </a:extLst>
            </p:cNvPr>
            <p:cNvSpPr txBox="1"/>
            <p:nvPr/>
          </p:nvSpPr>
          <p:spPr>
            <a:xfrm>
              <a:off x="1552128" y="2561789"/>
              <a:ext cx="5020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/>
                <a:t>HDD</a:t>
              </a:r>
              <a:endParaRPr kumimoji="1" lang="ja-JP" altLang="en-US" sz="1050" b="1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3B065C38-BC67-45E2-990C-271B61C5F5D4}"/>
                </a:ext>
              </a:extLst>
            </p:cNvPr>
            <p:cNvSpPr/>
            <p:nvPr/>
          </p:nvSpPr>
          <p:spPr>
            <a:xfrm>
              <a:off x="800121" y="2599436"/>
              <a:ext cx="720005" cy="165801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2638D4B1-42B4-42E1-B875-9C42907BD554}"/>
              </a:ext>
            </a:extLst>
          </p:cNvPr>
          <p:cNvGrpSpPr/>
          <p:nvPr/>
        </p:nvGrpSpPr>
        <p:grpSpPr>
          <a:xfrm>
            <a:off x="4408228" y="2421684"/>
            <a:ext cx="2763672" cy="1219556"/>
            <a:chOff x="696037" y="1610436"/>
            <a:chExt cx="2763672" cy="1219556"/>
          </a:xfrm>
        </p:grpSpPr>
        <p:sp>
          <p:nvSpPr>
            <p:cNvPr id="33" name="直方体 32">
              <a:extLst>
                <a:ext uri="{FF2B5EF4-FFF2-40B4-BE49-F238E27FC236}">
                  <a16:creationId xmlns:a16="http://schemas.microsoft.com/office/drawing/2014/main" id="{8D7ED3C0-86C3-46C2-B29E-91D4891E22C5}"/>
                </a:ext>
              </a:extLst>
            </p:cNvPr>
            <p:cNvSpPr/>
            <p:nvPr/>
          </p:nvSpPr>
          <p:spPr>
            <a:xfrm>
              <a:off x="696037" y="1610436"/>
              <a:ext cx="2763672" cy="1219556"/>
            </a:xfrm>
            <a:prstGeom prst="cube">
              <a:avLst>
                <a:gd name="adj" fmla="val 75806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E59092AD-EA34-449F-B86E-644D41439BDF}"/>
                </a:ext>
              </a:extLst>
            </p:cNvPr>
            <p:cNvSpPr/>
            <p:nvPr/>
          </p:nvSpPr>
          <p:spPr>
            <a:xfrm>
              <a:off x="2183136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64D0E798-741E-4E88-AA09-D42BFFD2C712}"/>
                </a:ext>
              </a:extLst>
            </p:cNvPr>
            <p:cNvSpPr/>
            <p:nvPr/>
          </p:nvSpPr>
          <p:spPr>
            <a:xfrm>
              <a:off x="2267709" y="2663868"/>
              <a:ext cx="52571" cy="52571"/>
            </a:xfrm>
            <a:prstGeom prst="ellipse">
              <a:avLst/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2C3272DE-0AEB-4688-B0CC-F2C486DB4049}"/>
                </a:ext>
              </a:extLst>
            </p:cNvPr>
            <p:cNvSpPr/>
            <p:nvPr/>
          </p:nvSpPr>
          <p:spPr>
            <a:xfrm>
              <a:off x="2347157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四角形: 角を丸くする 36">
              <a:extLst>
                <a:ext uri="{FF2B5EF4-FFF2-40B4-BE49-F238E27FC236}">
                  <a16:creationId xmlns:a16="http://schemas.microsoft.com/office/drawing/2014/main" id="{9795C4D5-D47A-4B68-B5AE-A0AB2DE61E2B}"/>
                </a:ext>
              </a:extLst>
            </p:cNvPr>
            <p:cNvSpPr/>
            <p:nvPr/>
          </p:nvSpPr>
          <p:spPr>
            <a:xfrm>
              <a:off x="738734" y="2569125"/>
              <a:ext cx="1754778" cy="226424"/>
            </a:xfrm>
            <a:prstGeom prst="roundRect">
              <a:avLst>
                <a:gd name="adj" fmla="val 21474"/>
              </a:avLst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36DCC4DD-E127-4ECE-85E8-53FD66130D7A}"/>
                </a:ext>
              </a:extLst>
            </p:cNvPr>
            <p:cNvSpPr txBox="1"/>
            <p:nvPr/>
          </p:nvSpPr>
          <p:spPr>
            <a:xfrm>
              <a:off x="1552128" y="2561789"/>
              <a:ext cx="5020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/>
                <a:t>HDD</a:t>
              </a:r>
              <a:endParaRPr kumimoji="1" lang="ja-JP" altLang="en-US" sz="1050" b="1"/>
            </a:p>
          </p:txBody>
        </p:sp>
        <p:sp>
          <p:nvSpPr>
            <p:cNvPr id="39" name="正方形/長方形 38">
              <a:extLst>
                <a:ext uri="{FF2B5EF4-FFF2-40B4-BE49-F238E27FC236}">
                  <a16:creationId xmlns:a16="http://schemas.microsoft.com/office/drawing/2014/main" id="{F17DA1A8-EB19-48A6-9508-8ADA5B0DF1F6}"/>
                </a:ext>
              </a:extLst>
            </p:cNvPr>
            <p:cNvSpPr/>
            <p:nvPr/>
          </p:nvSpPr>
          <p:spPr>
            <a:xfrm>
              <a:off x="800121" y="2599436"/>
              <a:ext cx="720005" cy="165801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A5910FC-4F20-448B-8BF6-408BA5B5BE8A}"/>
              </a:ext>
            </a:extLst>
          </p:cNvPr>
          <p:cNvGrpSpPr/>
          <p:nvPr/>
        </p:nvGrpSpPr>
        <p:grpSpPr>
          <a:xfrm>
            <a:off x="4408228" y="1988048"/>
            <a:ext cx="2763672" cy="1219556"/>
            <a:chOff x="696037" y="1610436"/>
            <a:chExt cx="2763672" cy="1219556"/>
          </a:xfrm>
        </p:grpSpPr>
        <p:sp>
          <p:nvSpPr>
            <p:cNvPr id="41" name="直方体 40">
              <a:extLst>
                <a:ext uri="{FF2B5EF4-FFF2-40B4-BE49-F238E27FC236}">
                  <a16:creationId xmlns:a16="http://schemas.microsoft.com/office/drawing/2014/main" id="{2DBA9E35-63FD-4B20-9151-32880297FDCA}"/>
                </a:ext>
              </a:extLst>
            </p:cNvPr>
            <p:cNvSpPr/>
            <p:nvPr/>
          </p:nvSpPr>
          <p:spPr>
            <a:xfrm>
              <a:off x="696037" y="1610436"/>
              <a:ext cx="2763672" cy="1219556"/>
            </a:xfrm>
            <a:prstGeom prst="cube">
              <a:avLst>
                <a:gd name="adj" fmla="val 75806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楕円 41">
              <a:extLst>
                <a:ext uri="{FF2B5EF4-FFF2-40B4-BE49-F238E27FC236}">
                  <a16:creationId xmlns:a16="http://schemas.microsoft.com/office/drawing/2014/main" id="{E9EE9B05-D4FF-4A6D-B82F-34E271FC9F0B}"/>
                </a:ext>
              </a:extLst>
            </p:cNvPr>
            <p:cNvSpPr/>
            <p:nvPr/>
          </p:nvSpPr>
          <p:spPr>
            <a:xfrm>
              <a:off x="2183136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010D7CFA-690F-4E40-BF23-9D79AC41813A}"/>
                </a:ext>
              </a:extLst>
            </p:cNvPr>
            <p:cNvSpPr/>
            <p:nvPr/>
          </p:nvSpPr>
          <p:spPr>
            <a:xfrm>
              <a:off x="2267709" y="2663868"/>
              <a:ext cx="52571" cy="52571"/>
            </a:xfrm>
            <a:prstGeom prst="ellipse">
              <a:avLst/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460C50ED-146C-4479-80EA-75D14D8E8441}"/>
                </a:ext>
              </a:extLst>
            </p:cNvPr>
            <p:cNvSpPr/>
            <p:nvPr/>
          </p:nvSpPr>
          <p:spPr>
            <a:xfrm>
              <a:off x="2347157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四角形: 角を丸くする 44">
              <a:extLst>
                <a:ext uri="{FF2B5EF4-FFF2-40B4-BE49-F238E27FC236}">
                  <a16:creationId xmlns:a16="http://schemas.microsoft.com/office/drawing/2014/main" id="{44F4DEB6-2AC1-47A7-BF39-20E565389F0E}"/>
                </a:ext>
              </a:extLst>
            </p:cNvPr>
            <p:cNvSpPr/>
            <p:nvPr/>
          </p:nvSpPr>
          <p:spPr>
            <a:xfrm>
              <a:off x="738734" y="2569125"/>
              <a:ext cx="1754778" cy="226424"/>
            </a:xfrm>
            <a:prstGeom prst="roundRect">
              <a:avLst>
                <a:gd name="adj" fmla="val 21474"/>
              </a:avLst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7FA5E94D-277D-450C-A731-AFCC988DD525}"/>
                </a:ext>
              </a:extLst>
            </p:cNvPr>
            <p:cNvSpPr txBox="1"/>
            <p:nvPr/>
          </p:nvSpPr>
          <p:spPr>
            <a:xfrm>
              <a:off x="1552128" y="2561789"/>
              <a:ext cx="5020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/>
                <a:t>HDD</a:t>
              </a:r>
              <a:endParaRPr kumimoji="1" lang="ja-JP" altLang="en-US" sz="1050" b="1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7329AA47-4429-473F-A63F-73A6C142C344}"/>
                </a:ext>
              </a:extLst>
            </p:cNvPr>
            <p:cNvSpPr/>
            <p:nvPr/>
          </p:nvSpPr>
          <p:spPr>
            <a:xfrm>
              <a:off x="800121" y="2599436"/>
              <a:ext cx="720005" cy="165801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A15E59CC-D51D-489A-A1B9-882F74589C26}"/>
              </a:ext>
            </a:extLst>
          </p:cNvPr>
          <p:cNvGrpSpPr/>
          <p:nvPr/>
        </p:nvGrpSpPr>
        <p:grpSpPr>
          <a:xfrm>
            <a:off x="4408228" y="1535884"/>
            <a:ext cx="2763672" cy="1219556"/>
            <a:chOff x="696037" y="1610436"/>
            <a:chExt cx="2763672" cy="1219556"/>
          </a:xfrm>
        </p:grpSpPr>
        <p:sp>
          <p:nvSpPr>
            <p:cNvPr id="49" name="直方体 48">
              <a:extLst>
                <a:ext uri="{FF2B5EF4-FFF2-40B4-BE49-F238E27FC236}">
                  <a16:creationId xmlns:a16="http://schemas.microsoft.com/office/drawing/2014/main" id="{BFA6D74C-F517-4818-8A30-31D120AEF759}"/>
                </a:ext>
              </a:extLst>
            </p:cNvPr>
            <p:cNvSpPr/>
            <p:nvPr/>
          </p:nvSpPr>
          <p:spPr>
            <a:xfrm>
              <a:off x="696037" y="1610436"/>
              <a:ext cx="2763672" cy="1219556"/>
            </a:xfrm>
            <a:prstGeom prst="cube">
              <a:avLst>
                <a:gd name="adj" fmla="val 75806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18550646-89FD-437C-A1D1-091BB6ECD868}"/>
                </a:ext>
              </a:extLst>
            </p:cNvPr>
            <p:cNvSpPr/>
            <p:nvPr/>
          </p:nvSpPr>
          <p:spPr>
            <a:xfrm>
              <a:off x="2183136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楕円 50">
              <a:extLst>
                <a:ext uri="{FF2B5EF4-FFF2-40B4-BE49-F238E27FC236}">
                  <a16:creationId xmlns:a16="http://schemas.microsoft.com/office/drawing/2014/main" id="{D96C5219-2CCD-406E-81B9-8BF207E501E7}"/>
                </a:ext>
              </a:extLst>
            </p:cNvPr>
            <p:cNvSpPr/>
            <p:nvPr/>
          </p:nvSpPr>
          <p:spPr>
            <a:xfrm>
              <a:off x="2267709" y="2663868"/>
              <a:ext cx="52571" cy="52571"/>
            </a:xfrm>
            <a:prstGeom prst="ellipse">
              <a:avLst/>
            </a:prstGeom>
            <a:solidFill>
              <a:schemeClr val="accent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" name="楕円 51">
              <a:extLst>
                <a:ext uri="{FF2B5EF4-FFF2-40B4-BE49-F238E27FC236}">
                  <a16:creationId xmlns:a16="http://schemas.microsoft.com/office/drawing/2014/main" id="{CE907B60-4772-4EA9-9DA6-DB6DEF1B4AC2}"/>
                </a:ext>
              </a:extLst>
            </p:cNvPr>
            <p:cNvSpPr/>
            <p:nvPr/>
          </p:nvSpPr>
          <p:spPr>
            <a:xfrm>
              <a:off x="2347157" y="2663868"/>
              <a:ext cx="52571" cy="52571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38F2ADD4-6274-491B-BEDA-186D396DEA50}"/>
                </a:ext>
              </a:extLst>
            </p:cNvPr>
            <p:cNvSpPr/>
            <p:nvPr/>
          </p:nvSpPr>
          <p:spPr>
            <a:xfrm>
              <a:off x="738734" y="2569125"/>
              <a:ext cx="1754778" cy="226424"/>
            </a:xfrm>
            <a:prstGeom prst="roundRect">
              <a:avLst>
                <a:gd name="adj" fmla="val 21474"/>
              </a:avLst>
            </a:prstGeom>
            <a:noFill/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193A1382-BC8A-4C52-903E-D5D9350ADF39}"/>
                </a:ext>
              </a:extLst>
            </p:cNvPr>
            <p:cNvSpPr txBox="1"/>
            <p:nvPr/>
          </p:nvSpPr>
          <p:spPr>
            <a:xfrm>
              <a:off x="1552128" y="2561789"/>
              <a:ext cx="5020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/>
                <a:t>HDD</a:t>
              </a:r>
              <a:endParaRPr kumimoji="1" lang="ja-JP" altLang="en-US" sz="1050" b="1"/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FA95644F-845A-42CC-830E-3474391386D7}"/>
                </a:ext>
              </a:extLst>
            </p:cNvPr>
            <p:cNvSpPr/>
            <p:nvPr/>
          </p:nvSpPr>
          <p:spPr>
            <a:xfrm>
              <a:off x="800121" y="2599436"/>
              <a:ext cx="720005" cy="165801"/>
            </a:xfrm>
            <a:prstGeom prst="rect">
              <a:avLst/>
            </a:prstGeom>
            <a:pattFill prst="dkVert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6" name="爆発: 8 pt 55">
            <a:extLst>
              <a:ext uri="{FF2B5EF4-FFF2-40B4-BE49-F238E27FC236}">
                <a16:creationId xmlns:a16="http://schemas.microsoft.com/office/drawing/2014/main" id="{AF5948ED-DEDE-4FB8-9DD9-BEBE047FBE74}"/>
              </a:ext>
            </a:extLst>
          </p:cNvPr>
          <p:cNvSpPr/>
          <p:nvPr/>
        </p:nvSpPr>
        <p:spPr>
          <a:xfrm>
            <a:off x="3328442" y="3561109"/>
            <a:ext cx="1162521" cy="73848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故障</a:t>
            </a:r>
          </a:p>
        </p:txBody>
      </p:sp>
      <p:grpSp>
        <p:nvGrpSpPr>
          <p:cNvPr id="57" name="グループ化 マウス">
            <a:extLst>
              <a:ext uri="{FF2B5EF4-FFF2-40B4-BE49-F238E27FC236}">
                <a16:creationId xmlns:a16="http://schemas.microsoft.com/office/drawing/2014/main" id="{A431994E-3CE1-4075-AF37-523F971A0FDA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8" name="フローチャート: 論理積ゲート 57">
              <a:extLst>
                <a:ext uri="{FF2B5EF4-FFF2-40B4-BE49-F238E27FC236}">
                  <a16:creationId xmlns:a16="http://schemas.microsoft.com/office/drawing/2014/main" id="{BFE181F2-DE5B-4965-9782-F74F49D74165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四角形: 上の 2 つの角を丸める 58">
              <a:extLst>
                <a:ext uri="{FF2B5EF4-FFF2-40B4-BE49-F238E27FC236}">
                  <a16:creationId xmlns:a16="http://schemas.microsoft.com/office/drawing/2014/main" id="{42541176-634C-4C27-AFAE-9C4F290CE21D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B79660C3-CEBC-4544-92FE-50692A4B211A}"/>
                </a:ext>
              </a:extLst>
            </p:cNvPr>
            <p:cNvCxnSpPr>
              <a:cxnSpLocks/>
              <a:stCxn id="59" idx="3"/>
              <a:endCxn id="59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B34518AD-1E1E-42AD-A0F9-A9E790B26DCE}"/>
              </a:ext>
            </a:extLst>
          </p:cNvPr>
          <p:cNvSpPr txBox="1"/>
          <p:nvPr/>
        </p:nvSpPr>
        <p:spPr>
          <a:xfrm>
            <a:off x="5082284" y="4632335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RAID</a:t>
            </a:r>
            <a:endParaRPr kumimoji="1" lang="ja-JP" altLang="en-US" sz="20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33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52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6" grpId="0" animBg="1"/>
      <p:bldP spid="56" grpId="1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D5146D2F-6EDA-4F18-8BDC-676D06C1EB48}"/>
              </a:ext>
            </a:extLst>
          </p:cNvPr>
          <p:cNvGrpSpPr/>
          <p:nvPr/>
        </p:nvGrpSpPr>
        <p:grpSpPr>
          <a:xfrm>
            <a:off x="3312177" y="1479107"/>
            <a:ext cx="2656825" cy="3054724"/>
            <a:chOff x="3312177" y="1479107"/>
            <a:chExt cx="2656825" cy="3054724"/>
          </a:xfrm>
        </p:grpSpPr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502CE5F4-53C0-4DE0-96D8-F1DDE723BB38}"/>
                </a:ext>
              </a:extLst>
            </p:cNvPr>
            <p:cNvGrpSpPr/>
            <p:nvPr/>
          </p:nvGrpSpPr>
          <p:grpSpPr>
            <a:xfrm>
              <a:off x="3420434" y="3143693"/>
              <a:ext cx="2074560" cy="1390138"/>
              <a:chOff x="6234249" y="2877521"/>
              <a:chExt cx="2880722" cy="1930338"/>
            </a:xfrm>
          </p:grpSpPr>
          <p:sp>
            <p:nvSpPr>
              <p:cNvPr id="17" name="直方体 16">
                <a:extLst>
                  <a:ext uri="{FF2B5EF4-FFF2-40B4-BE49-F238E27FC236}">
                    <a16:creationId xmlns:a16="http://schemas.microsoft.com/office/drawing/2014/main" id="{0961A613-5AC5-4AC9-9544-61C7F69F3CE1}"/>
                  </a:ext>
                </a:extLst>
              </p:cNvPr>
              <p:cNvSpPr/>
              <p:nvPr/>
            </p:nvSpPr>
            <p:spPr>
              <a:xfrm>
                <a:off x="6234249" y="2877521"/>
                <a:ext cx="2880722" cy="1930338"/>
              </a:xfrm>
              <a:prstGeom prst="cube">
                <a:avLst>
                  <a:gd name="adj" fmla="val 30507"/>
                </a:avLst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18" name="グループ化 17">
                <a:extLst>
                  <a:ext uri="{FF2B5EF4-FFF2-40B4-BE49-F238E27FC236}">
                    <a16:creationId xmlns:a16="http://schemas.microsoft.com/office/drawing/2014/main" id="{49FBD00F-4D6A-4845-8D55-D784C8A9AB09}"/>
                  </a:ext>
                </a:extLst>
              </p:cNvPr>
              <p:cNvGrpSpPr/>
              <p:nvPr/>
            </p:nvGrpSpPr>
            <p:grpSpPr>
              <a:xfrm>
                <a:off x="6302828" y="3545116"/>
                <a:ext cx="1180430" cy="1201057"/>
                <a:chOff x="4581797" y="4219975"/>
                <a:chExt cx="1180430" cy="1201057"/>
              </a:xfrm>
            </p:grpSpPr>
            <p:sp>
              <p:nvSpPr>
                <p:cNvPr id="29" name="楕円 28">
                  <a:extLst>
                    <a:ext uri="{FF2B5EF4-FFF2-40B4-BE49-F238E27FC236}">
                      <a16:creationId xmlns:a16="http://schemas.microsoft.com/office/drawing/2014/main" id="{FBCCBA92-DA20-44F4-850B-254FE5BD55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626360" y="4275840"/>
                  <a:ext cx="1080000" cy="108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楕円 29">
                  <a:extLst>
                    <a:ext uri="{FF2B5EF4-FFF2-40B4-BE49-F238E27FC236}">
                      <a16:creationId xmlns:a16="http://schemas.microsoft.com/office/drawing/2014/main" id="{349ED5AC-EE37-4D3E-A226-E319554CB1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716360" y="4365840"/>
                  <a:ext cx="900000" cy="90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楕円 30">
                  <a:extLst>
                    <a:ext uri="{FF2B5EF4-FFF2-40B4-BE49-F238E27FC236}">
                      <a16:creationId xmlns:a16="http://schemas.microsoft.com/office/drawing/2014/main" id="{8607FB23-CBC4-4AE5-955E-3CF1069203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06360" y="4455840"/>
                  <a:ext cx="720000" cy="72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楕円 31">
                  <a:extLst>
                    <a:ext uri="{FF2B5EF4-FFF2-40B4-BE49-F238E27FC236}">
                      <a16:creationId xmlns:a16="http://schemas.microsoft.com/office/drawing/2014/main" id="{93AF72D9-B204-4F7D-B180-D43F9DF005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896360" y="4545840"/>
                  <a:ext cx="540000" cy="54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98A435A4-106F-49C8-AAC0-82AFBD0E89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4986360" y="4635840"/>
                  <a:ext cx="360000" cy="360000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楕円 33">
                  <a:extLst>
                    <a:ext uri="{FF2B5EF4-FFF2-40B4-BE49-F238E27FC236}">
                      <a16:creationId xmlns:a16="http://schemas.microsoft.com/office/drawing/2014/main" id="{FA89E46B-5E4D-4CD9-95B1-6AA25C2D09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076360" y="4725840"/>
                  <a:ext cx="180000" cy="180000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35" name="直線コネクタ 34">
                  <a:extLst>
                    <a:ext uri="{FF2B5EF4-FFF2-40B4-BE49-F238E27FC236}">
                      <a16:creationId xmlns:a16="http://schemas.microsoft.com/office/drawing/2014/main" id="{97DABCBB-0B3B-4C49-A534-D8DDC21455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581797" y="4815840"/>
                  <a:ext cx="1180430" cy="0"/>
                </a:xfrm>
                <a:prstGeom prst="line">
                  <a:avLst/>
                </a:prstGeom>
                <a:ln w="381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コネクタ 35">
                  <a:extLst>
                    <a:ext uri="{FF2B5EF4-FFF2-40B4-BE49-F238E27FC236}">
                      <a16:creationId xmlns:a16="http://schemas.microsoft.com/office/drawing/2014/main" id="{284F1659-5E2C-44B1-9927-ED2DD75633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166360" y="4219975"/>
                  <a:ext cx="0" cy="1201057"/>
                </a:xfrm>
                <a:prstGeom prst="line">
                  <a:avLst/>
                </a:prstGeom>
                <a:ln w="381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09BFFFED-9A09-43FC-BCF5-3E34F38752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716360" y="4365840"/>
                  <a:ext cx="900000" cy="900000"/>
                </a:xfrm>
                <a:prstGeom prst="line">
                  <a:avLst/>
                </a:prstGeom>
                <a:ln w="381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DF6DF894-5127-4FC7-9BBD-A3E3C856AE4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748712" y="4365843"/>
                  <a:ext cx="867648" cy="867645"/>
                </a:xfrm>
                <a:prstGeom prst="line">
                  <a:avLst/>
                </a:prstGeom>
                <a:ln w="38100">
                  <a:solidFill>
                    <a:schemeClr val="bg1">
                      <a:lumMod val="9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5F288CDC-508F-43DF-929B-E0B49F1ED494}"/>
                  </a:ext>
                </a:extLst>
              </p:cNvPr>
              <p:cNvGrpSpPr/>
              <p:nvPr/>
            </p:nvGrpSpPr>
            <p:grpSpPr>
              <a:xfrm>
                <a:off x="7695491" y="4288873"/>
                <a:ext cx="611381" cy="392108"/>
                <a:chOff x="4651829" y="2599436"/>
                <a:chExt cx="914400" cy="586450"/>
              </a:xfrm>
            </p:grpSpPr>
            <p:sp>
              <p:nvSpPr>
                <p:cNvPr id="25" name="四角形: 上の 2 つの角を切り取る 24">
                  <a:extLst>
                    <a:ext uri="{FF2B5EF4-FFF2-40B4-BE49-F238E27FC236}">
                      <a16:creationId xmlns:a16="http://schemas.microsoft.com/office/drawing/2014/main" id="{CF79C634-A204-4E0D-BB45-663550CFFDE2}"/>
                    </a:ext>
                  </a:extLst>
                </p:cNvPr>
                <p:cNvSpPr/>
                <p:nvPr/>
              </p:nvSpPr>
              <p:spPr>
                <a:xfrm>
                  <a:off x="4651829" y="2599436"/>
                  <a:ext cx="914400" cy="586450"/>
                </a:xfrm>
                <a:prstGeom prst="snip2SameRect">
                  <a:avLst>
                    <a:gd name="adj1" fmla="val 29324"/>
                    <a:gd name="adj2" fmla="val 0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6" name="正方形/長方形 25">
                  <a:extLst>
                    <a:ext uri="{FF2B5EF4-FFF2-40B4-BE49-F238E27FC236}">
                      <a16:creationId xmlns:a16="http://schemas.microsoft.com/office/drawing/2014/main" id="{7DDA7AE7-878C-433B-B9D2-6DC6958B25BD}"/>
                    </a:ext>
                  </a:extLst>
                </p:cNvPr>
                <p:cNvSpPr/>
                <p:nvPr/>
              </p:nvSpPr>
              <p:spPr>
                <a:xfrm>
                  <a:off x="4855029" y="2857469"/>
                  <a:ext cx="61685" cy="2608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7" name="正方形/長方形 26">
                  <a:extLst>
                    <a:ext uri="{FF2B5EF4-FFF2-40B4-BE49-F238E27FC236}">
                      <a16:creationId xmlns:a16="http://schemas.microsoft.com/office/drawing/2014/main" id="{52CAC436-B939-4999-A358-48F115441E75}"/>
                    </a:ext>
                  </a:extLst>
                </p:cNvPr>
                <p:cNvSpPr/>
                <p:nvPr/>
              </p:nvSpPr>
              <p:spPr>
                <a:xfrm>
                  <a:off x="5294086" y="2857469"/>
                  <a:ext cx="61685" cy="2608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8" name="楕円 27">
                  <a:extLst>
                    <a:ext uri="{FF2B5EF4-FFF2-40B4-BE49-F238E27FC236}">
                      <a16:creationId xmlns:a16="http://schemas.microsoft.com/office/drawing/2014/main" id="{B81BB109-0AE8-41A9-855B-90F5916C31D7}"/>
                    </a:ext>
                  </a:extLst>
                </p:cNvPr>
                <p:cNvSpPr/>
                <p:nvPr/>
              </p:nvSpPr>
              <p:spPr>
                <a:xfrm>
                  <a:off x="5052786" y="2677453"/>
                  <a:ext cx="112486" cy="11248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0" name="グループ化 19">
                <a:extLst>
                  <a:ext uri="{FF2B5EF4-FFF2-40B4-BE49-F238E27FC236}">
                    <a16:creationId xmlns:a16="http://schemas.microsoft.com/office/drawing/2014/main" id="{78482551-1936-4ED0-AE24-F35BF5B6C24B}"/>
                  </a:ext>
                </a:extLst>
              </p:cNvPr>
              <p:cNvGrpSpPr/>
              <p:nvPr/>
            </p:nvGrpSpPr>
            <p:grpSpPr>
              <a:xfrm>
                <a:off x="7674610" y="3629989"/>
                <a:ext cx="631052" cy="212701"/>
                <a:chOff x="7157390" y="2257148"/>
                <a:chExt cx="1206678" cy="406720"/>
              </a:xfrm>
            </p:grpSpPr>
            <p:sp>
              <p:nvSpPr>
                <p:cNvPr id="21" name="正方形/長方形 20">
                  <a:extLst>
                    <a:ext uri="{FF2B5EF4-FFF2-40B4-BE49-F238E27FC236}">
                      <a16:creationId xmlns:a16="http://schemas.microsoft.com/office/drawing/2014/main" id="{3A6FB76F-CC47-42D8-BBC9-9EF999BF5EAD}"/>
                    </a:ext>
                  </a:extLst>
                </p:cNvPr>
                <p:cNvSpPr/>
                <p:nvPr/>
              </p:nvSpPr>
              <p:spPr>
                <a:xfrm>
                  <a:off x="7157390" y="2257148"/>
                  <a:ext cx="603339" cy="40672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44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cxnSp>
              <p:nvCxnSpPr>
                <p:cNvPr id="22" name="直線コネクタ 21">
                  <a:extLst>
                    <a:ext uri="{FF2B5EF4-FFF2-40B4-BE49-F238E27FC236}">
                      <a16:creationId xmlns:a16="http://schemas.microsoft.com/office/drawing/2014/main" id="{7AE03076-096B-4418-915E-E932F9A73554}"/>
                    </a:ext>
                  </a:extLst>
                </p:cNvPr>
                <p:cNvCxnSpPr/>
                <p:nvPr/>
              </p:nvCxnSpPr>
              <p:spPr>
                <a:xfrm>
                  <a:off x="7446445" y="2355593"/>
                  <a:ext cx="0" cy="209829"/>
                </a:xfrm>
                <a:prstGeom prst="line">
                  <a:avLst/>
                </a:prstGeom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" name="正方形/長方形 22">
                  <a:extLst>
                    <a:ext uri="{FF2B5EF4-FFF2-40B4-BE49-F238E27FC236}">
                      <a16:creationId xmlns:a16="http://schemas.microsoft.com/office/drawing/2014/main" id="{FCEC5B47-8120-452C-ADA4-11DAD9120F5B}"/>
                    </a:ext>
                  </a:extLst>
                </p:cNvPr>
                <p:cNvSpPr/>
                <p:nvPr/>
              </p:nvSpPr>
              <p:spPr>
                <a:xfrm>
                  <a:off x="7760729" y="2257148"/>
                  <a:ext cx="603339" cy="406720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4400">
                    <a:solidFill>
                      <a:schemeClr val="tx1">
                        <a:lumMod val="65000"/>
                        <a:lumOff val="35000"/>
                      </a:schemeClr>
                    </a:solidFill>
                  </a:endParaRPr>
                </a:p>
              </p:txBody>
            </p:sp>
            <p:sp>
              <p:nvSpPr>
                <p:cNvPr id="24" name="楕円 23">
                  <a:extLst>
                    <a:ext uri="{FF2B5EF4-FFF2-40B4-BE49-F238E27FC236}">
                      <a16:creationId xmlns:a16="http://schemas.microsoft.com/office/drawing/2014/main" id="{6C7CD6DF-32E5-400B-B1F4-A2F4EE7DC639}"/>
                    </a:ext>
                  </a:extLst>
                </p:cNvPr>
                <p:cNvSpPr/>
                <p:nvPr/>
              </p:nvSpPr>
              <p:spPr>
                <a:xfrm>
                  <a:off x="7954398" y="2340361"/>
                  <a:ext cx="216000" cy="216611"/>
                </a:xfrm>
                <a:prstGeom prst="ellipse">
                  <a:avLst/>
                </a:prstGeom>
                <a:noFill/>
                <a:ln w="19050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" name="グループ化 38">
              <a:extLst>
                <a:ext uri="{FF2B5EF4-FFF2-40B4-BE49-F238E27FC236}">
                  <a16:creationId xmlns:a16="http://schemas.microsoft.com/office/drawing/2014/main" id="{5D2123DD-4398-4324-9B90-F7F6777C585B}"/>
                </a:ext>
              </a:extLst>
            </p:cNvPr>
            <p:cNvGrpSpPr/>
            <p:nvPr/>
          </p:nvGrpSpPr>
          <p:grpSpPr>
            <a:xfrm>
              <a:off x="3312177" y="1479107"/>
              <a:ext cx="2656825" cy="1167764"/>
              <a:chOff x="4317181" y="3029541"/>
              <a:chExt cx="3454807" cy="1518504"/>
            </a:xfrm>
          </p:grpSpPr>
          <p:sp>
            <p:nvSpPr>
              <p:cNvPr id="40" name="直方体 39">
                <a:extLst>
                  <a:ext uri="{FF2B5EF4-FFF2-40B4-BE49-F238E27FC236}">
                    <a16:creationId xmlns:a16="http://schemas.microsoft.com/office/drawing/2014/main" id="{B66D6379-A6FE-491A-A647-6C84C8C0D880}"/>
                  </a:ext>
                </a:extLst>
              </p:cNvPr>
              <p:cNvSpPr/>
              <p:nvPr/>
            </p:nvSpPr>
            <p:spPr>
              <a:xfrm>
                <a:off x="4715747" y="3091218"/>
                <a:ext cx="2969836" cy="1414389"/>
              </a:xfrm>
              <a:prstGeom prst="cube">
                <a:avLst>
                  <a:gd name="adj" fmla="val 94037"/>
                </a:avLst>
              </a:prstGeom>
              <a:solidFill>
                <a:schemeClr val="accent6">
                  <a:lumMod val="50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直方体 40">
                <a:extLst>
                  <a:ext uri="{FF2B5EF4-FFF2-40B4-BE49-F238E27FC236}">
                    <a16:creationId xmlns:a16="http://schemas.microsoft.com/office/drawing/2014/main" id="{E01F5D57-FD91-4826-AE08-3DAA6044B777}"/>
                  </a:ext>
                </a:extLst>
              </p:cNvPr>
              <p:cNvSpPr/>
              <p:nvPr/>
            </p:nvSpPr>
            <p:spPr>
              <a:xfrm>
                <a:off x="4317181" y="4095152"/>
                <a:ext cx="2574937" cy="452893"/>
              </a:xfrm>
              <a:prstGeom prst="cube">
                <a:avLst>
                  <a:gd name="adj" fmla="val 5822"/>
                </a:avLst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直方体 41">
                <a:extLst>
                  <a:ext uri="{FF2B5EF4-FFF2-40B4-BE49-F238E27FC236}">
                    <a16:creationId xmlns:a16="http://schemas.microsoft.com/office/drawing/2014/main" id="{281B2854-4FA1-429D-8585-943168D466E6}"/>
                  </a:ext>
                </a:extLst>
              </p:cNvPr>
              <p:cNvSpPr/>
              <p:nvPr/>
            </p:nvSpPr>
            <p:spPr>
              <a:xfrm>
                <a:off x="7150567" y="3234961"/>
                <a:ext cx="621421" cy="408665"/>
              </a:xfrm>
              <a:prstGeom prst="cube">
                <a:avLst>
                  <a:gd name="adj" fmla="val 94037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フローチャート: 磁気ディスク 42">
                <a:extLst>
                  <a:ext uri="{FF2B5EF4-FFF2-40B4-BE49-F238E27FC236}">
                    <a16:creationId xmlns:a16="http://schemas.microsoft.com/office/drawing/2014/main" id="{D9741460-92E7-4561-A041-D9620C63A423}"/>
                  </a:ext>
                </a:extLst>
              </p:cNvPr>
              <p:cNvSpPr/>
              <p:nvPr/>
            </p:nvSpPr>
            <p:spPr>
              <a:xfrm>
                <a:off x="5958967" y="3029541"/>
                <a:ext cx="162897" cy="236111"/>
              </a:xfrm>
              <a:prstGeom prst="flowChartMagneticDisk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直方体 43">
                <a:extLst>
                  <a:ext uri="{FF2B5EF4-FFF2-40B4-BE49-F238E27FC236}">
                    <a16:creationId xmlns:a16="http://schemas.microsoft.com/office/drawing/2014/main" id="{FA9E2372-54DD-4E64-B006-1042E2DE1C1A}"/>
                  </a:ext>
                </a:extLst>
              </p:cNvPr>
              <p:cNvSpPr/>
              <p:nvPr/>
            </p:nvSpPr>
            <p:spPr>
              <a:xfrm>
                <a:off x="5430677" y="3676196"/>
                <a:ext cx="771608" cy="293965"/>
              </a:xfrm>
              <a:prstGeom prst="cube">
                <a:avLst>
                  <a:gd name="adj" fmla="val 9403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直方体 44">
                <a:extLst>
                  <a:ext uri="{FF2B5EF4-FFF2-40B4-BE49-F238E27FC236}">
                    <a16:creationId xmlns:a16="http://schemas.microsoft.com/office/drawing/2014/main" id="{C1B24AA3-B5E0-494B-8E26-02F8A6FF9451}"/>
                  </a:ext>
                </a:extLst>
              </p:cNvPr>
              <p:cNvSpPr/>
              <p:nvPr/>
            </p:nvSpPr>
            <p:spPr>
              <a:xfrm>
                <a:off x="6120510" y="3676196"/>
                <a:ext cx="771608" cy="293965"/>
              </a:xfrm>
              <a:prstGeom prst="cube">
                <a:avLst>
                  <a:gd name="adj" fmla="val 9403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フローチャート: 磁気ディスク 45">
                <a:extLst>
                  <a:ext uri="{FF2B5EF4-FFF2-40B4-BE49-F238E27FC236}">
                    <a16:creationId xmlns:a16="http://schemas.microsoft.com/office/drawing/2014/main" id="{F79031BD-79E9-4A50-8BD9-722294A10336}"/>
                  </a:ext>
                </a:extLst>
              </p:cNvPr>
              <p:cNvSpPr/>
              <p:nvPr/>
            </p:nvSpPr>
            <p:spPr>
              <a:xfrm>
                <a:off x="6163253" y="3029541"/>
                <a:ext cx="162897" cy="236111"/>
              </a:xfrm>
              <a:prstGeom prst="flowChartMagneticDisk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フローチャート: 磁気ディスク 46">
                <a:extLst>
                  <a:ext uri="{FF2B5EF4-FFF2-40B4-BE49-F238E27FC236}">
                    <a16:creationId xmlns:a16="http://schemas.microsoft.com/office/drawing/2014/main" id="{9CCB2E7D-32C5-4D8F-9D73-66521B1E3173}"/>
                  </a:ext>
                </a:extLst>
              </p:cNvPr>
              <p:cNvSpPr/>
              <p:nvPr/>
            </p:nvSpPr>
            <p:spPr>
              <a:xfrm>
                <a:off x="6385249" y="3029541"/>
                <a:ext cx="162897" cy="236111"/>
              </a:xfrm>
              <a:prstGeom prst="flowChartMagneticDisk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直方体 47">
                <a:extLst>
                  <a:ext uri="{FF2B5EF4-FFF2-40B4-BE49-F238E27FC236}">
                    <a16:creationId xmlns:a16="http://schemas.microsoft.com/office/drawing/2014/main" id="{329303F7-034D-4B1F-8C13-C5E90C6E2E74}"/>
                  </a:ext>
                </a:extLst>
              </p:cNvPr>
              <p:cNvSpPr/>
              <p:nvPr/>
            </p:nvSpPr>
            <p:spPr>
              <a:xfrm>
                <a:off x="6878469" y="3685684"/>
                <a:ext cx="464025" cy="225456"/>
              </a:xfrm>
              <a:prstGeom prst="cube">
                <a:avLst>
                  <a:gd name="adj" fmla="val 94037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直方体 48">
                <a:extLst>
                  <a:ext uri="{FF2B5EF4-FFF2-40B4-BE49-F238E27FC236}">
                    <a16:creationId xmlns:a16="http://schemas.microsoft.com/office/drawing/2014/main" id="{1DAFBD2E-FF47-47B4-A32B-9B6CD0C28067}"/>
                  </a:ext>
                </a:extLst>
              </p:cNvPr>
              <p:cNvSpPr/>
              <p:nvPr/>
            </p:nvSpPr>
            <p:spPr>
              <a:xfrm>
                <a:off x="6576144" y="3389615"/>
                <a:ext cx="534337" cy="203570"/>
              </a:xfrm>
              <a:prstGeom prst="cube">
                <a:avLst>
                  <a:gd name="adj" fmla="val 9403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直方体 49">
                <a:extLst>
                  <a:ext uri="{FF2B5EF4-FFF2-40B4-BE49-F238E27FC236}">
                    <a16:creationId xmlns:a16="http://schemas.microsoft.com/office/drawing/2014/main" id="{95522B59-6E5A-4210-BBC9-1D0CC73C8660}"/>
                  </a:ext>
                </a:extLst>
              </p:cNvPr>
              <p:cNvSpPr/>
              <p:nvPr/>
            </p:nvSpPr>
            <p:spPr>
              <a:xfrm>
                <a:off x="6782377" y="3143607"/>
                <a:ext cx="534337" cy="203570"/>
              </a:xfrm>
              <a:prstGeom prst="cube">
                <a:avLst>
                  <a:gd name="adj" fmla="val 9403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直方体 50">
                <a:extLst>
                  <a:ext uri="{FF2B5EF4-FFF2-40B4-BE49-F238E27FC236}">
                    <a16:creationId xmlns:a16="http://schemas.microsoft.com/office/drawing/2014/main" id="{083F128B-DDEC-4EEB-8B2D-3FBEE098F164}"/>
                  </a:ext>
                </a:extLst>
              </p:cNvPr>
              <p:cNvSpPr/>
              <p:nvPr/>
            </p:nvSpPr>
            <p:spPr>
              <a:xfrm>
                <a:off x="5816481" y="3348260"/>
                <a:ext cx="759663" cy="138743"/>
              </a:xfrm>
              <a:prstGeom prst="cube">
                <a:avLst>
                  <a:gd name="adj" fmla="val 94037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フリーフォーム: 図形 51">
                <a:extLst>
                  <a:ext uri="{FF2B5EF4-FFF2-40B4-BE49-F238E27FC236}">
                    <a16:creationId xmlns:a16="http://schemas.microsoft.com/office/drawing/2014/main" id="{B6E833C8-CD42-449F-BB65-AA178FDA9100}"/>
                  </a:ext>
                </a:extLst>
              </p:cNvPr>
              <p:cNvSpPr/>
              <p:nvPr/>
            </p:nvSpPr>
            <p:spPr>
              <a:xfrm>
                <a:off x="5215688" y="4203255"/>
                <a:ext cx="388961" cy="266131"/>
              </a:xfrm>
              <a:custGeom>
                <a:avLst/>
                <a:gdLst>
                  <a:gd name="connsiteX0" fmla="*/ 0 w 443552"/>
                  <a:gd name="connsiteY0" fmla="*/ 0 h 376061"/>
                  <a:gd name="connsiteX1" fmla="*/ 443552 w 443552"/>
                  <a:gd name="connsiteY1" fmla="*/ 0 h 376061"/>
                  <a:gd name="connsiteX2" fmla="*/ 443552 w 443552"/>
                  <a:gd name="connsiteY2" fmla="*/ 272955 h 376061"/>
                  <a:gd name="connsiteX3" fmla="*/ 351430 w 443552"/>
                  <a:gd name="connsiteY3" fmla="*/ 272955 h 376061"/>
                  <a:gd name="connsiteX4" fmla="*/ 351430 w 443552"/>
                  <a:gd name="connsiteY4" fmla="*/ 376061 h 376061"/>
                  <a:gd name="connsiteX5" fmla="*/ 92122 w 443552"/>
                  <a:gd name="connsiteY5" fmla="*/ 376061 h 376061"/>
                  <a:gd name="connsiteX6" fmla="*/ 92122 w 443552"/>
                  <a:gd name="connsiteY6" fmla="*/ 272955 h 376061"/>
                  <a:gd name="connsiteX7" fmla="*/ 0 w 443552"/>
                  <a:gd name="connsiteY7" fmla="*/ 272955 h 3760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43552" h="376061">
                    <a:moveTo>
                      <a:pt x="0" y="0"/>
                    </a:moveTo>
                    <a:lnTo>
                      <a:pt x="443552" y="0"/>
                    </a:lnTo>
                    <a:lnTo>
                      <a:pt x="443552" y="272955"/>
                    </a:lnTo>
                    <a:lnTo>
                      <a:pt x="351430" y="272955"/>
                    </a:lnTo>
                    <a:lnTo>
                      <a:pt x="351430" y="376061"/>
                    </a:lnTo>
                    <a:lnTo>
                      <a:pt x="92122" y="376061"/>
                    </a:lnTo>
                    <a:lnTo>
                      <a:pt x="92122" y="272955"/>
                    </a:lnTo>
                    <a:lnTo>
                      <a:pt x="0" y="272955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758F20CF-7157-4823-B421-872110779CE6}"/>
                  </a:ext>
                </a:extLst>
              </p:cNvPr>
              <p:cNvSpPr/>
              <p:nvPr/>
            </p:nvSpPr>
            <p:spPr>
              <a:xfrm>
                <a:off x="5806782" y="4263952"/>
                <a:ext cx="122830" cy="122830"/>
              </a:xfrm>
              <a:prstGeom prst="ellipse">
                <a:avLst/>
              </a:prstGeom>
              <a:solidFill>
                <a:schemeClr val="accent6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48E8FB6F-2ED0-487C-B76D-4907586CDBB8}"/>
                  </a:ext>
                </a:extLst>
              </p:cNvPr>
              <p:cNvSpPr/>
              <p:nvPr/>
            </p:nvSpPr>
            <p:spPr>
              <a:xfrm>
                <a:off x="5983692" y="4263952"/>
                <a:ext cx="122830" cy="122830"/>
              </a:xfrm>
              <a:prstGeom prst="ellipse">
                <a:avLst/>
              </a:prstGeom>
              <a:solidFill>
                <a:schemeClr val="accent2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1918A6C6-82C2-4046-9CFB-C32E86FF4BED}"/>
              </a:ext>
            </a:extLst>
          </p:cNvPr>
          <p:cNvSpPr/>
          <p:nvPr/>
        </p:nvSpPr>
        <p:spPr>
          <a:xfrm>
            <a:off x="3206267" y="1359599"/>
            <a:ext cx="2825087" cy="332158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1826E19-5A41-409C-BD46-AEF0D954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冗長化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E3FC88-9A67-44C4-A071-3752EE909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また、電源ユニットやネットワークボードなどを、それぞれ</a:t>
            </a:r>
            <a:r>
              <a:rPr lang="ja-JP" altLang="en-US"/>
              <a:t>複数台搭載し</a:t>
            </a:r>
            <a:r>
              <a:rPr kumimoji="1" lang="ja-JP" altLang="en-US"/>
              <a:t>、</a:t>
            </a:r>
            <a:endParaRPr kumimoji="1" lang="en-US" altLang="ja-JP"/>
          </a:p>
          <a:p>
            <a:r>
              <a:rPr lang="ja-JP" altLang="en-US"/>
              <a:t>故障した</a:t>
            </a:r>
            <a:r>
              <a:rPr kumimoji="1" lang="ja-JP" altLang="en-US"/>
              <a:t>場合に、</a:t>
            </a:r>
            <a:endParaRPr kumimoji="1" lang="en-US" altLang="ja-JP"/>
          </a:p>
          <a:p>
            <a:r>
              <a:rPr kumimoji="1" lang="ja-JP" altLang="en-US"/>
              <a:t>自動的に切り替わって稼働を続けるものもあります。</a:t>
            </a:r>
            <a:endParaRPr kumimoji="1" lang="en-US" altLang="ja-JP"/>
          </a:p>
          <a:p>
            <a:r>
              <a:rPr lang="ja-JP" altLang="en-US"/>
              <a:t>このように二重三重に安全策をとっておくことを「冗長化（じょうちょうか）」と言います。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8EE2614-093F-48B2-B48C-B3F82F3EE4B0}"/>
              </a:ext>
            </a:extLst>
          </p:cNvPr>
          <p:cNvGrpSpPr/>
          <p:nvPr/>
        </p:nvGrpSpPr>
        <p:grpSpPr>
          <a:xfrm>
            <a:off x="862324" y="1943004"/>
            <a:ext cx="1744398" cy="2553725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D7C3EF66-6839-454A-A787-F159000BC6A9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0EF9E20-FA40-4A5C-9172-4FF47D405D60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E81402D4-A56F-4EA4-AF41-626B159D2BAB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D072EA0D-B7DD-4369-AF0E-AF606F00F901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0119664D-BC9E-4D7C-B52E-E2207FFA7590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76C5FB0E-6A63-4127-8FE3-FFF37B121B60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E02FE89B-DEB6-42F1-8446-52E273DBA79E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759C65F3-E2FF-4D89-9205-91F088ECB319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BDB1D792-7142-4830-B8B5-4E1134AA5076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9ABFB959-724B-4FB5-BBBC-96FAD76C5E70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B2B9831C-3613-4AAC-890E-A8AC82D936CC}"/>
              </a:ext>
            </a:extLst>
          </p:cNvPr>
          <p:cNvSpPr txBox="1"/>
          <p:nvPr/>
        </p:nvSpPr>
        <p:spPr>
          <a:xfrm>
            <a:off x="1010607" y="1072438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10711F8D-2D25-4B72-A52E-11CBCD8C4E80}"/>
              </a:ext>
            </a:extLst>
          </p:cNvPr>
          <p:cNvGrpSpPr/>
          <p:nvPr/>
        </p:nvGrpSpPr>
        <p:grpSpPr>
          <a:xfrm>
            <a:off x="6368359" y="3143693"/>
            <a:ext cx="2074560" cy="1390138"/>
            <a:chOff x="6234249" y="2877521"/>
            <a:chExt cx="2880722" cy="1930338"/>
          </a:xfrm>
        </p:grpSpPr>
        <p:sp>
          <p:nvSpPr>
            <p:cNvPr id="56" name="直方体 55">
              <a:extLst>
                <a:ext uri="{FF2B5EF4-FFF2-40B4-BE49-F238E27FC236}">
                  <a16:creationId xmlns:a16="http://schemas.microsoft.com/office/drawing/2014/main" id="{A8671F6C-9748-434B-A65C-265912DE6A9F}"/>
                </a:ext>
              </a:extLst>
            </p:cNvPr>
            <p:cNvSpPr/>
            <p:nvPr/>
          </p:nvSpPr>
          <p:spPr>
            <a:xfrm>
              <a:off x="6234249" y="2877521"/>
              <a:ext cx="2880722" cy="1930338"/>
            </a:xfrm>
            <a:prstGeom prst="cube">
              <a:avLst>
                <a:gd name="adj" fmla="val 30507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7" name="グループ化 56">
              <a:extLst>
                <a:ext uri="{FF2B5EF4-FFF2-40B4-BE49-F238E27FC236}">
                  <a16:creationId xmlns:a16="http://schemas.microsoft.com/office/drawing/2014/main" id="{866647B0-1A46-4983-AA73-E7D08A99F76B}"/>
                </a:ext>
              </a:extLst>
            </p:cNvPr>
            <p:cNvGrpSpPr/>
            <p:nvPr/>
          </p:nvGrpSpPr>
          <p:grpSpPr>
            <a:xfrm>
              <a:off x="6302828" y="3545116"/>
              <a:ext cx="1180430" cy="1201057"/>
              <a:chOff x="4581797" y="4219975"/>
              <a:chExt cx="1180430" cy="1201057"/>
            </a:xfrm>
          </p:grpSpPr>
          <p:sp>
            <p:nvSpPr>
              <p:cNvPr id="68" name="楕円 67">
                <a:extLst>
                  <a:ext uri="{FF2B5EF4-FFF2-40B4-BE49-F238E27FC236}">
                    <a16:creationId xmlns:a16="http://schemas.microsoft.com/office/drawing/2014/main" id="{6ABB7EFA-4F71-4767-A565-825E45FB7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626360" y="4275840"/>
                <a:ext cx="1080000" cy="108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楕円 68">
                <a:extLst>
                  <a:ext uri="{FF2B5EF4-FFF2-40B4-BE49-F238E27FC236}">
                    <a16:creationId xmlns:a16="http://schemas.microsoft.com/office/drawing/2014/main" id="{BA42859A-DD77-4DF2-B03C-820FD0653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716360" y="4365840"/>
                <a:ext cx="900000" cy="90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" name="楕円 69">
                <a:extLst>
                  <a:ext uri="{FF2B5EF4-FFF2-40B4-BE49-F238E27FC236}">
                    <a16:creationId xmlns:a16="http://schemas.microsoft.com/office/drawing/2014/main" id="{EE658C57-B451-496A-A10B-BCEA87C536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06360" y="4455840"/>
                <a:ext cx="720000" cy="72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1" name="楕円 70">
                <a:extLst>
                  <a:ext uri="{FF2B5EF4-FFF2-40B4-BE49-F238E27FC236}">
                    <a16:creationId xmlns:a16="http://schemas.microsoft.com/office/drawing/2014/main" id="{75A316FE-89E7-43F5-A646-A07A5D131A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896360" y="4545840"/>
                <a:ext cx="540000" cy="54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" name="楕円 71">
                <a:extLst>
                  <a:ext uri="{FF2B5EF4-FFF2-40B4-BE49-F238E27FC236}">
                    <a16:creationId xmlns:a16="http://schemas.microsoft.com/office/drawing/2014/main" id="{B7CA1284-A1FE-4128-8175-C109540654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4986360" y="4635840"/>
                <a:ext cx="360000" cy="3600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" name="楕円 72">
                <a:extLst>
                  <a:ext uri="{FF2B5EF4-FFF2-40B4-BE49-F238E27FC236}">
                    <a16:creationId xmlns:a16="http://schemas.microsoft.com/office/drawing/2014/main" id="{0C3A3F62-9538-4B2A-BF96-74201A9F9E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5076360" y="4725840"/>
                <a:ext cx="180000" cy="1800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4" name="直線コネクタ 73">
                <a:extLst>
                  <a:ext uri="{FF2B5EF4-FFF2-40B4-BE49-F238E27FC236}">
                    <a16:creationId xmlns:a16="http://schemas.microsoft.com/office/drawing/2014/main" id="{BE1DA52D-2AF8-475A-AFDE-1E2AB919F77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81797" y="4815840"/>
                <a:ext cx="1180430" cy="0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>
                <a:extLst>
                  <a:ext uri="{FF2B5EF4-FFF2-40B4-BE49-F238E27FC236}">
                    <a16:creationId xmlns:a16="http://schemas.microsoft.com/office/drawing/2014/main" id="{011BFD8A-F270-4B99-8CE5-0C86964A1C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66360" y="4219975"/>
                <a:ext cx="0" cy="1201057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>
                <a:extLst>
                  <a:ext uri="{FF2B5EF4-FFF2-40B4-BE49-F238E27FC236}">
                    <a16:creationId xmlns:a16="http://schemas.microsoft.com/office/drawing/2014/main" id="{38BAA362-019E-4E1A-A9DC-8709E593DE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716360" y="4365840"/>
                <a:ext cx="900000" cy="900000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線コネクタ 76">
                <a:extLst>
                  <a:ext uri="{FF2B5EF4-FFF2-40B4-BE49-F238E27FC236}">
                    <a16:creationId xmlns:a16="http://schemas.microsoft.com/office/drawing/2014/main" id="{0EF57B3E-C868-470B-BD64-B8B45583F9A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48712" y="4365843"/>
                <a:ext cx="867648" cy="867645"/>
              </a:xfrm>
              <a:prstGeom prst="line">
                <a:avLst/>
              </a:prstGeom>
              <a:ln w="381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8" name="グループ化 57">
              <a:extLst>
                <a:ext uri="{FF2B5EF4-FFF2-40B4-BE49-F238E27FC236}">
                  <a16:creationId xmlns:a16="http://schemas.microsoft.com/office/drawing/2014/main" id="{A519C61D-2822-4AEE-BA7B-CBADA52115D7}"/>
                </a:ext>
              </a:extLst>
            </p:cNvPr>
            <p:cNvGrpSpPr/>
            <p:nvPr/>
          </p:nvGrpSpPr>
          <p:grpSpPr>
            <a:xfrm>
              <a:off x="7695491" y="4288873"/>
              <a:ext cx="611381" cy="392108"/>
              <a:chOff x="4651829" y="2599436"/>
              <a:chExt cx="914400" cy="586450"/>
            </a:xfrm>
          </p:grpSpPr>
          <p:sp>
            <p:nvSpPr>
              <p:cNvPr id="64" name="四角形: 上の 2 つの角を切り取る 63">
                <a:extLst>
                  <a:ext uri="{FF2B5EF4-FFF2-40B4-BE49-F238E27FC236}">
                    <a16:creationId xmlns:a16="http://schemas.microsoft.com/office/drawing/2014/main" id="{92182D44-73D6-4A35-AE9B-00E0AF67CF49}"/>
                  </a:ext>
                </a:extLst>
              </p:cNvPr>
              <p:cNvSpPr/>
              <p:nvPr/>
            </p:nvSpPr>
            <p:spPr>
              <a:xfrm>
                <a:off x="4651829" y="2599436"/>
                <a:ext cx="914400" cy="586450"/>
              </a:xfrm>
              <a:prstGeom prst="snip2SameRect">
                <a:avLst>
                  <a:gd name="adj1" fmla="val 29324"/>
                  <a:gd name="adj2" fmla="val 0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正方形/長方形 64">
                <a:extLst>
                  <a:ext uri="{FF2B5EF4-FFF2-40B4-BE49-F238E27FC236}">
                    <a16:creationId xmlns:a16="http://schemas.microsoft.com/office/drawing/2014/main" id="{13827EC5-FDED-4553-8BCF-4B66DCC12188}"/>
                  </a:ext>
                </a:extLst>
              </p:cNvPr>
              <p:cNvSpPr/>
              <p:nvPr/>
            </p:nvSpPr>
            <p:spPr>
              <a:xfrm>
                <a:off x="4855029" y="2857469"/>
                <a:ext cx="61685" cy="26088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" name="正方形/長方形 65">
                <a:extLst>
                  <a:ext uri="{FF2B5EF4-FFF2-40B4-BE49-F238E27FC236}">
                    <a16:creationId xmlns:a16="http://schemas.microsoft.com/office/drawing/2014/main" id="{3748E52D-157D-4C45-A7BB-C8E2A033D6DA}"/>
                  </a:ext>
                </a:extLst>
              </p:cNvPr>
              <p:cNvSpPr/>
              <p:nvPr/>
            </p:nvSpPr>
            <p:spPr>
              <a:xfrm>
                <a:off x="5294086" y="2857469"/>
                <a:ext cx="61685" cy="26088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楕円 66">
                <a:extLst>
                  <a:ext uri="{FF2B5EF4-FFF2-40B4-BE49-F238E27FC236}">
                    <a16:creationId xmlns:a16="http://schemas.microsoft.com/office/drawing/2014/main" id="{8B67DC8C-AF18-4E98-936E-721F666C373A}"/>
                  </a:ext>
                </a:extLst>
              </p:cNvPr>
              <p:cNvSpPr/>
              <p:nvPr/>
            </p:nvSpPr>
            <p:spPr>
              <a:xfrm>
                <a:off x="5052786" y="2677453"/>
                <a:ext cx="112486" cy="11248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59" name="グループ化 58">
              <a:extLst>
                <a:ext uri="{FF2B5EF4-FFF2-40B4-BE49-F238E27FC236}">
                  <a16:creationId xmlns:a16="http://schemas.microsoft.com/office/drawing/2014/main" id="{EED7C2F1-7C1A-4C7D-A433-E6BDDE49313A}"/>
                </a:ext>
              </a:extLst>
            </p:cNvPr>
            <p:cNvGrpSpPr/>
            <p:nvPr/>
          </p:nvGrpSpPr>
          <p:grpSpPr>
            <a:xfrm>
              <a:off x="7674610" y="3629989"/>
              <a:ext cx="631052" cy="212701"/>
              <a:chOff x="7157390" y="2257148"/>
              <a:chExt cx="1206678" cy="406720"/>
            </a:xfrm>
          </p:grpSpPr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0E9D93FC-F76A-4526-97A1-FF4F0FF28F90}"/>
                  </a:ext>
                </a:extLst>
              </p:cNvPr>
              <p:cNvSpPr/>
              <p:nvPr/>
            </p:nvSpPr>
            <p:spPr>
              <a:xfrm>
                <a:off x="7157390" y="2257148"/>
                <a:ext cx="603339" cy="40672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cxnSp>
            <p:nvCxnSpPr>
              <p:cNvPr id="61" name="直線コネクタ 60">
                <a:extLst>
                  <a:ext uri="{FF2B5EF4-FFF2-40B4-BE49-F238E27FC236}">
                    <a16:creationId xmlns:a16="http://schemas.microsoft.com/office/drawing/2014/main" id="{2C0F2072-6403-4919-8E16-BC675568CE47}"/>
                  </a:ext>
                </a:extLst>
              </p:cNvPr>
              <p:cNvCxnSpPr/>
              <p:nvPr/>
            </p:nvCxnSpPr>
            <p:spPr>
              <a:xfrm>
                <a:off x="7446445" y="2355593"/>
                <a:ext cx="0" cy="209829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正方形/長方形 61">
                <a:extLst>
                  <a:ext uri="{FF2B5EF4-FFF2-40B4-BE49-F238E27FC236}">
                    <a16:creationId xmlns:a16="http://schemas.microsoft.com/office/drawing/2014/main" id="{A9550AA2-4BE3-4727-B5CB-0FE92322B17E}"/>
                  </a:ext>
                </a:extLst>
              </p:cNvPr>
              <p:cNvSpPr/>
              <p:nvPr/>
            </p:nvSpPr>
            <p:spPr>
              <a:xfrm>
                <a:off x="7760729" y="2257148"/>
                <a:ext cx="603339" cy="4067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440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63" name="楕円 62">
                <a:extLst>
                  <a:ext uri="{FF2B5EF4-FFF2-40B4-BE49-F238E27FC236}">
                    <a16:creationId xmlns:a16="http://schemas.microsoft.com/office/drawing/2014/main" id="{9232BC5A-D4F4-4E2B-8863-18537CEE0760}"/>
                  </a:ext>
                </a:extLst>
              </p:cNvPr>
              <p:cNvSpPr/>
              <p:nvPr/>
            </p:nvSpPr>
            <p:spPr>
              <a:xfrm>
                <a:off x="7954398" y="2340361"/>
                <a:ext cx="216000" cy="216611"/>
              </a:xfrm>
              <a:prstGeom prst="ellipse">
                <a:avLst/>
              </a:prstGeom>
              <a:noFill/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BBF92FAF-D016-4800-A413-3413912FD7FB}"/>
              </a:ext>
            </a:extLst>
          </p:cNvPr>
          <p:cNvGrpSpPr/>
          <p:nvPr/>
        </p:nvGrpSpPr>
        <p:grpSpPr>
          <a:xfrm>
            <a:off x="6260102" y="1479107"/>
            <a:ext cx="2656825" cy="1167764"/>
            <a:chOff x="4317181" y="3029541"/>
            <a:chExt cx="3454807" cy="1518504"/>
          </a:xfrm>
        </p:grpSpPr>
        <p:sp>
          <p:nvSpPr>
            <p:cNvPr id="79" name="直方体 78">
              <a:extLst>
                <a:ext uri="{FF2B5EF4-FFF2-40B4-BE49-F238E27FC236}">
                  <a16:creationId xmlns:a16="http://schemas.microsoft.com/office/drawing/2014/main" id="{4811BD95-7F5E-4D75-9891-642FD74C8354}"/>
                </a:ext>
              </a:extLst>
            </p:cNvPr>
            <p:cNvSpPr/>
            <p:nvPr/>
          </p:nvSpPr>
          <p:spPr>
            <a:xfrm>
              <a:off x="4715747" y="3091218"/>
              <a:ext cx="2969836" cy="1414389"/>
            </a:xfrm>
            <a:prstGeom prst="cube">
              <a:avLst>
                <a:gd name="adj" fmla="val 94037"/>
              </a:avLst>
            </a:prstGeom>
            <a:solidFill>
              <a:schemeClr val="accent6">
                <a:lumMod val="5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直方体 79">
              <a:extLst>
                <a:ext uri="{FF2B5EF4-FFF2-40B4-BE49-F238E27FC236}">
                  <a16:creationId xmlns:a16="http://schemas.microsoft.com/office/drawing/2014/main" id="{FC7F7852-AC7E-4476-B022-2D1928B1F78D}"/>
                </a:ext>
              </a:extLst>
            </p:cNvPr>
            <p:cNvSpPr/>
            <p:nvPr/>
          </p:nvSpPr>
          <p:spPr>
            <a:xfrm>
              <a:off x="4317181" y="4095152"/>
              <a:ext cx="2574937" cy="452893"/>
            </a:xfrm>
            <a:prstGeom prst="cube">
              <a:avLst>
                <a:gd name="adj" fmla="val 5822"/>
              </a:avLst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1" name="直方体 80">
              <a:extLst>
                <a:ext uri="{FF2B5EF4-FFF2-40B4-BE49-F238E27FC236}">
                  <a16:creationId xmlns:a16="http://schemas.microsoft.com/office/drawing/2014/main" id="{9894F926-B6D8-4F87-82A9-7A6E80434730}"/>
                </a:ext>
              </a:extLst>
            </p:cNvPr>
            <p:cNvSpPr/>
            <p:nvPr/>
          </p:nvSpPr>
          <p:spPr>
            <a:xfrm>
              <a:off x="7150567" y="3234961"/>
              <a:ext cx="621421" cy="408665"/>
            </a:xfrm>
            <a:prstGeom prst="cube">
              <a:avLst>
                <a:gd name="adj" fmla="val 94037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フローチャート: 磁気ディスク 81">
              <a:extLst>
                <a:ext uri="{FF2B5EF4-FFF2-40B4-BE49-F238E27FC236}">
                  <a16:creationId xmlns:a16="http://schemas.microsoft.com/office/drawing/2014/main" id="{3B9EBA7E-8FA0-4F3D-8AF3-8DF6ACAF4DD8}"/>
                </a:ext>
              </a:extLst>
            </p:cNvPr>
            <p:cNvSpPr/>
            <p:nvPr/>
          </p:nvSpPr>
          <p:spPr>
            <a:xfrm>
              <a:off x="5958967" y="3029541"/>
              <a:ext cx="162897" cy="236111"/>
            </a:xfrm>
            <a:prstGeom prst="flowChartMagneticDisk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直方体 82">
              <a:extLst>
                <a:ext uri="{FF2B5EF4-FFF2-40B4-BE49-F238E27FC236}">
                  <a16:creationId xmlns:a16="http://schemas.microsoft.com/office/drawing/2014/main" id="{C956D155-19D8-4880-B811-63CFE37B4542}"/>
                </a:ext>
              </a:extLst>
            </p:cNvPr>
            <p:cNvSpPr/>
            <p:nvPr/>
          </p:nvSpPr>
          <p:spPr>
            <a:xfrm>
              <a:off x="5430677" y="3676196"/>
              <a:ext cx="771608" cy="293965"/>
            </a:xfrm>
            <a:prstGeom prst="cube">
              <a:avLst>
                <a:gd name="adj" fmla="val 9403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直方体 83">
              <a:extLst>
                <a:ext uri="{FF2B5EF4-FFF2-40B4-BE49-F238E27FC236}">
                  <a16:creationId xmlns:a16="http://schemas.microsoft.com/office/drawing/2014/main" id="{129D8D9C-824A-47A5-A26D-08C949DAB05B}"/>
                </a:ext>
              </a:extLst>
            </p:cNvPr>
            <p:cNvSpPr/>
            <p:nvPr/>
          </p:nvSpPr>
          <p:spPr>
            <a:xfrm>
              <a:off x="6120510" y="3676196"/>
              <a:ext cx="771608" cy="293965"/>
            </a:xfrm>
            <a:prstGeom prst="cube">
              <a:avLst>
                <a:gd name="adj" fmla="val 9403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フローチャート: 磁気ディスク 84">
              <a:extLst>
                <a:ext uri="{FF2B5EF4-FFF2-40B4-BE49-F238E27FC236}">
                  <a16:creationId xmlns:a16="http://schemas.microsoft.com/office/drawing/2014/main" id="{3919D0A7-3A1D-4010-A039-A2FA74AA6E2A}"/>
                </a:ext>
              </a:extLst>
            </p:cNvPr>
            <p:cNvSpPr/>
            <p:nvPr/>
          </p:nvSpPr>
          <p:spPr>
            <a:xfrm>
              <a:off x="6163253" y="3029541"/>
              <a:ext cx="162897" cy="236111"/>
            </a:xfrm>
            <a:prstGeom prst="flowChartMagneticDisk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フローチャート: 磁気ディスク 85">
              <a:extLst>
                <a:ext uri="{FF2B5EF4-FFF2-40B4-BE49-F238E27FC236}">
                  <a16:creationId xmlns:a16="http://schemas.microsoft.com/office/drawing/2014/main" id="{110632D5-60CD-4C8C-99DF-6D73F3A2B643}"/>
                </a:ext>
              </a:extLst>
            </p:cNvPr>
            <p:cNvSpPr/>
            <p:nvPr/>
          </p:nvSpPr>
          <p:spPr>
            <a:xfrm>
              <a:off x="6385249" y="3029541"/>
              <a:ext cx="162897" cy="236111"/>
            </a:xfrm>
            <a:prstGeom prst="flowChartMagneticDisk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直方体 86">
              <a:extLst>
                <a:ext uri="{FF2B5EF4-FFF2-40B4-BE49-F238E27FC236}">
                  <a16:creationId xmlns:a16="http://schemas.microsoft.com/office/drawing/2014/main" id="{AA85BACD-6FFB-4006-AA0E-8595A0584AE9}"/>
                </a:ext>
              </a:extLst>
            </p:cNvPr>
            <p:cNvSpPr/>
            <p:nvPr/>
          </p:nvSpPr>
          <p:spPr>
            <a:xfrm>
              <a:off x="6878469" y="3685684"/>
              <a:ext cx="464025" cy="225456"/>
            </a:xfrm>
            <a:prstGeom prst="cube">
              <a:avLst>
                <a:gd name="adj" fmla="val 94037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直方体 87">
              <a:extLst>
                <a:ext uri="{FF2B5EF4-FFF2-40B4-BE49-F238E27FC236}">
                  <a16:creationId xmlns:a16="http://schemas.microsoft.com/office/drawing/2014/main" id="{920C187C-4251-4F69-AB62-67A73059EB36}"/>
                </a:ext>
              </a:extLst>
            </p:cNvPr>
            <p:cNvSpPr/>
            <p:nvPr/>
          </p:nvSpPr>
          <p:spPr>
            <a:xfrm>
              <a:off x="6576144" y="3389615"/>
              <a:ext cx="534337" cy="203570"/>
            </a:xfrm>
            <a:prstGeom prst="cube">
              <a:avLst>
                <a:gd name="adj" fmla="val 9403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直方体 88">
              <a:extLst>
                <a:ext uri="{FF2B5EF4-FFF2-40B4-BE49-F238E27FC236}">
                  <a16:creationId xmlns:a16="http://schemas.microsoft.com/office/drawing/2014/main" id="{188E5296-4994-4ABF-B305-BFD2957F2CB2}"/>
                </a:ext>
              </a:extLst>
            </p:cNvPr>
            <p:cNvSpPr/>
            <p:nvPr/>
          </p:nvSpPr>
          <p:spPr>
            <a:xfrm>
              <a:off x="6782377" y="3143607"/>
              <a:ext cx="534337" cy="203570"/>
            </a:xfrm>
            <a:prstGeom prst="cube">
              <a:avLst>
                <a:gd name="adj" fmla="val 9403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直方体 89">
              <a:extLst>
                <a:ext uri="{FF2B5EF4-FFF2-40B4-BE49-F238E27FC236}">
                  <a16:creationId xmlns:a16="http://schemas.microsoft.com/office/drawing/2014/main" id="{FF105A4D-414A-45B9-9106-A926CB3CD9CF}"/>
                </a:ext>
              </a:extLst>
            </p:cNvPr>
            <p:cNvSpPr/>
            <p:nvPr/>
          </p:nvSpPr>
          <p:spPr>
            <a:xfrm>
              <a:off x="5816481" y="3348260"/>
              <a:ext cx="759663" cy="138743"/>
            </a:xfrm>
            <a:prstGeom prst="cube">
              <a:avLst>
                <a:gd name="adj" fmla="val 94037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フリーフォーム: 図形 90">
              <a:extLst>
                <a:ext uri="{FF2B5EF4-FFF2-40B4-BE49-F238E27FC236}">
                  <a16:creationId xmlns:a16="http://schemas.microsoft.com/office/drawing/2014/main" id="{85E74983-170E-41E1-A2B7-B442CFA7AD39}"/>
                </a:ext>
              </a:extLst>
            </p:cNvPr>
            <p:cNvSpPr/>
            <p:nvPr/>
          </p:nvSpPr>
          <p:spPr>
            <a:xfrm>
              <a:off x="5215688" y="4203255"/>
              <a:ext cx="388961" cy="266131"/>
            </a:xfrm>
            <a:custGeom>
              <a:avLst/>
              <a:gdLst>
                <a:gd name="connsiteX0" fmla="*/ 0 w 443552"/>
                <a:gd name="connsiteY0" fmla="*/ 0 h 376061"/>
                <a:gd name="connsiteX1" fmla="*/ 443552 w 443552"/>
                <a:gd name="connsiteY1" fmla="*/ 0 h 376061"/>
                <a:gd name="connsiteX2" fmla="*/ 443552 w 443552"/>
                <a:gd name="connsiteY2" fmla="*/ 272955 h 376061"/>
                <a:gd name="connsiteX3" fmla="*/ 351430 w 443552"/>
                <a:gd name="connsiteY3" fmla="*/ 272955 h 376061"/>
                <a:gd name="connsiteX4" fmla="*/ 351430 w 443552"/>
                <a:gd name="connsiteY4" fmla="*/ 376061 h 376061"/>
                <a:gd name="connsiteX5" fmla="*/ 92122 w 443552"/>
                <a:gd name="connsiteY5" fmla="*/ 376061 h 376061"/>
                <a:gd name="connsiteX6" fmla="*/ 92122 w 443552"/>
                <a:gd name="connsiteY6" fmla="*/ 272955 h 376061"/>
                <a:gd name="connsiteX7" fmla="*/ 0 w 443552"/>
                <a:gd name="connsiteY7" fmla="*/ 272955 h 376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43552" h="376061">
                  <a:moveTo>
                    <a:pt x="0" y="0"/>
                  </a:moveTo>
                  <a:lnTo>
                    <a:pt x="443552" y="0"/>
                  </a:lnTo>
                  <a:lnTo>
                    <a:pt x="443552" y="272955"/>
                  </a:lnTo>
                  <a:lnTo>
                    <a:pt x="351430" y="272955"/>
                  </a:lnTo>
                  <a:lnTo>
                    <a:pt x="351430" y="376061"/>
                  </a:lnTo>
                  <a:lnTo>
                    <a:pt x="92122" y="376061"/>
                  </a:lnTo>
                  <a:lnTo>
                    <a:pt x="92122" y="272955"/>
                  </a:lnTo>
                  <a:lnTo>
                    <a:pt x="0" y="272955"/>
                  </a:ln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2" name="楕円 91">
              <a:extLst>
                <a:ext uri="{FF2B5EF4-FFF2-40B4-BE49-F238E27FC236}">
                  <a16:creationId xmlns:a16="http://schemas.microsoft.com/office/drawing/2014/main" id="{D6464918-2C0D-4C99-AB73-34138B9A37B2}"/>
                </a:ext>
              </a:extLst>
            </p:cNvPr>
            <p:cNvSpPr/>
            <p:nvPr/>
          </p:nvSpPr>
          <p:spPr>
            <a:xfrm>
              <a:off x="5806782" y="4263952"/>
              <a:ext cx="122830" cy="122830"/>
            </a:xfrm>
            <a:prstGeom prst="ellipse">
              <a:avLst/>
            </a:prstGeom>
            <a:solidFill>
              <a:schemeClr val="accent6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3" name="楕円 92">
              <a:extLst>
                <a:ext uri="{FF2B5EF4-FFF2-40B4-BE49-F238E27FC236}">
                  <a16:creationId xmlns:a16="http://schemas.microsoft.com/office/drawing/2014/main" id="{32AE19DB-537B-4264-AAC7-F412CEB85047}"/>
                </a:ext>
              </a:extLst>
            </p:cNvPr>
            <p:cNvSpPr/>
            <p:nvPr/>
          </p:nvSpPr>
          <p:spPr>
            <a:xfrm>
              <a:off x="5983692" y="4263952"/>
              <a:ext cx="122830" cy="122830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爆発: 8 pt 93">
            <a:extLst>
              <a:ext uri="{FF2B5EF4-FFF2-40B4-BE49-F238E27FC236}">
                <a16:creationId xmlns:a16="http://schemas.microsoft.com/office/drawing/2014/main" id="{1DEAB3BA-DE81-4196-86B2-F517AA5ADD3A}"/>
              </a:ext>
            </a:extLst>
          </p:cNvPr>
          <p:cNvSpPr/>
          <p:nvPr/>
        </p:nvSpPr>
        <p:spPr>
          <a:xfrm>
            <a:off x="3840231" y="2877902"/>
            <a:ext cx="1162521" cy="73848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故障</a:t>
            </a: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FAFD2210-7584-4C6E-991C-AC81008D975B}"/>
              </a:ext>
            </a:extLst>
          </p:cNvPr>
          <p:cNvSpPr/>
          <p:nvPr/>
        </p:nvSpPr>
        <p:spPr>
          <a:xfrm>
            <a:off x="6175612" y="1359599"/>
            <a:ext cx="2825087" cy="3321583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爆発: 8 pt 96">
            <a:extLst>
              <a:ext uri="{FF2B5EF4-FFF2-40B4-BE49-F238E27FC236}">
                <a16:creationId xmlns:a16="http://schemas.microsoft.com/office/drawing/2014/main" id="{1841D3EB-C7A4-4A07-BA46-42558CA187F2}"/>
              </a:ext>
            </a:extLst>
          </p:cNvPr>
          <p:cNvSpPr/>
          <p:nvPr/>
        </p:nvSpPr>
        <p:spPr>
          <a:xfrm>
            <a:off x="3840231" y="1205506"/>
            <a:ext cx="1162521" cy="738486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故障</a:t>
            </a:r>
          </a:p>
        </p:txBody>
      </p:sp>
      <p:sp>
        <p:nvSpPr>
          <p:cNvPr id="98" name="四角形: 角を丸くする 97">
            <a:extLst>
              <a:ext uri="{FF2B5EF4-FFF2-40B4-BE49-F238E27FC236}">
                <a16:creationId xmlns:a16="http://schemas.microsoft.com/office/drawing/2014/main" id="{B1C58745-6395-4470-9BBB-C5BDC6C3E4D6}"/>
              </a:ext>
            </a:extLst>
          </p:cNvPr>
          <p:cNvSpPr/>
          <p:nvPr/>
        </p:nvSpPr>
        <p:spPr>
          <a:xfrm>
            <a:off x="6763619" y="3008446"/>
            <a:ext cx="1044000" cy="468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稼働</a:t>
            </a:r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6FC930AB-9986-4F61-AB3B-3C4F7426460A}"/>
              </a:ext>
            </a:extLst>
          </p:cNvPr>
          <p:cNvSpPr/>
          <p:nvPr/>
        </p:nvSpPr>
        <p:spPr>
          <a:xfrm>
            <a:off x="6763619" y="1341473"/>
            <a:ext cx="1044000" cy="4680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稼働</a:t>
            </a:r>
          </a:p>
        </p:txBody>
      </p:sp>
      <p:grpSp>
        <p:nvGrpSpPr>
          <p:cNvPr id="100" name="グループ化 マウス">
            <a:extLst>
              <a:ext uri="{FF2B5EF4-FFF2-40B4-BE49-F238E27FC236}">
                <a16:creationId xmlns:a16="http://schemas.microsoft.com/office/drawing/2014/main" id="{92DA914B-225A-47E2-B3A5-316FD1E7DB99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1" name="フローチャート: 論理積ゲート 100">
              <a:extLst>
                <a:ext uri="{FF2B5EF4-FFF2-40B4-BE49-F238E27FC236}">
                  <a16:creationId xmlns:a16="http://schemas.microsoft.com/office/drawing/2014/main" id="{FC7C55D9-DC31-44B6-AE53-212C04919032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四角形: 上の 2 つの角を丸める 101">
              <a:extLst>
                <a:ext uri="{FF2B5EF4-FFF2-40B4-BE49-F238E27FC236}">
                  <a16:creationId xmlns:a16="http://schemas.microsoft.com/office/drawing/2014/main" id="{E53AF506-8B49-4AD6-B6C9-968837722A7A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CCA040BD-D0F7-48A8-A791-51EAED4E1DBF}"/>
                </a:ext>
              </a:extLst>
            </p:cNvPr>
            <p:cNvCxnSpPr>
              <a:cxnSpLocks/>
              <a:stCxn id="102" idx="3"/>
              <a:endCxn id="102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AFD039F-12C8-46D0-A99C-BCA02FF4B352}"/>
              </a:ext>
            </a:extLst>
          </p:cNvPr>
          <p:cNvSpPr txBox="1"/>
          <p:nvPr/>
        </p:nvSpPr>
        <p:spPr>
          <a:xfrm>
            <a:off x="5254829" y="4514186"/>
            <a:ext cx="1107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冗長化</a:t>
            </a:r>
          </a:p>
        </p:txBody>
      </p:sp>
    </p:spTree>
    <p:extLst>
      <p:ext uri="{BB962C8B-B14F-4D97-AF65-F5344CB8AC3E}">
        <p14:creationId xmlns:p14="http://schemas.microsoft.com/office/powerpoint/2010/main" val="220216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indefinite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8" dur="indefinite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3" grpId="0" uiExpand="1" build="p"/>
      <p:bldP spid="94" grpId="0" animBg="1"/>
      <p:bldP spid="96" grpId="0" animBg="1"/>
      <p:bldP spid="97" grpId="0" animBg="1"/>
      <p:bldP spid="98" grpId="0" animBg="1"/>
      <p:bldP spid="99" grpId="0" animBg="1"/>
      <p:bldP spid="9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C9A37B-C704-4FB3-B26C-FFCBB721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>
                <a:latin typeface="Arial" panose="020B0604020202020204" pitchFamily="34" charset="0"/>
                <a:cs typeface="Arial" panose="020B0604020202020204" pitchFamily="34" charset="0"/>
              </a:rPr>
              <a:t>サーバーＯＳ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082812-A91A-461F-B762-E1E8B2F20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サーバーは、ハードウェアだけでなく、</a:t>
            </a:r>
            <a:r>
              <a:rPr kumimoji="1" lang="en-US" altLang="ja-JP"/>
              <a:t>OS</a:t>
            </a:r>
            <a:r>
              <a:rPr kumimoji="1" lang="ja-JP" altLang="en-US"/>
              <a:t>もサーバー用のものを使います。</a:t>
            </a:r>
            <a:endParaRPr kumimoji="1" lang="en-US" altLang="ja-JP"/>
          </a:p>
          <a:p>
            <a:r>
              <a:rPr lang="en-US" altLang="ja-JP"/>
              <a:t>Windows</a:t>
            </a:r>
            <a:r>
              <a:rPr lang="ja-JP" altLang="en-US"/>
              <a:t>サーバーの画面は、パソコンの</a:t>
            </a:r>
            <a:r>
              <a:rPr lang="en-US" altLang="ja-JP"/>
              <a:t>Windows</a:t>
            </a:r>
            <a:r>
              <a:rPr lang="ja-JP" altLang="en-US"/>
              <a:t>とあまり変わらないですが、パソコンにはない機能などを搭載しています。</a:t>
            </a:r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AD15CE79-B8C2-46F5-B00C-B4906AC7A470}"/>
              </a:ext>
            </a:extLst>
          </p:cNvPr>
          <p:cNvGrpSpPr/>
          <p:nvPr/>
        </p:nvGrpSpPr>
        <p:grpSpPr>
          <a:xfrm>
            <a:off x="862324" y="1943004"/>
            <a:ext cx="1744398" cy="2553725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FFF1C704-F46E-457D-8D1F-CCD444E2BBF6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4E1EF26-8628-4577-943F-48D1B17F50D7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3AA84D4F-885C-40F1-9B7C-7B62F18C3FC7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F0F79556-BADB-4AB4-B2C3-658E41C354D7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8EC04E2B-CB1F-467E-85E8-5A3DD5C97FC9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BC194DC7-04CA-4E35-BFA2-C2E3BF375C99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楕円 10">
              <a:extLst>
                <a:ext uri="{FF2B5EF4-FFF2-40B4-BE49-F238E27FC236}">
                  <a16:creationId xmlns:a16="http://schemas.microsoft.com/office/drawing/2014/main" id="{5E8151B4-4E59-4431-83B9-66F7A8E2036D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楕円 11">
              <a:extLst>
                <a:ext uri="{FF2B5EF4-FFF2-40B4-BE49-F238E27FC236}">
                  <a16:creationId xmlns:a16="http://schemas.microsoft.com/office/drawing/2014/main" id="{BE675CD3-2FEF-48E7-818A-5E0C5BC40861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13164F25-B135-47F2-AD76-8ADAC90AE094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5C80C741-2280-4D44-9520-D130E3F3CBAF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49DE65F-0636-4791-9FBF-E6F60E2567A5}"/>
              </a:ext>
            </a:extLst>
          </p:cNvPr>
          <p:cNvSpPr txBox="1"/>
          <p:nvPr/>
        </p:nvSpPr>
        <p:spPr>
          <a:xfrm>
            <a:off x="1010607" y="1072438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0AC3146-B8A8-4C99-9D86-2C9C91A3228E}"/>
              </a:ext>
            </a:extLst>
          </p:cNvPr>
          <p:cNvGrpSpPr/>
          <p:nvPr/>
        </p:nvGrpSpPr>
        <p:grpSpPr>
          <a:xfrm>
            <a:off x="4670049" y="1815130"/>
            <a:ext cx="3260557" cy="2912769"/>
            <a:chOff x="642703" y="1075810"/>
            <a:chExt cx="3778854" cy="3375782"/>
          </a:xfrm>
        </p:grpSpPr>
        <p:grpSp>
          <p:nvGrpSpPr>
            <p:cNvPr id="18" name="グループ化 モニタ">
              <a:extLst>
                <a:ext uri="{FF2B5EF4-FFF2-40B4-BE49-F238E27FC236}">
                  <a16:creationId xmlns:a16="http://schemas.microsoft.com/office/drawing/2014/main" id="{73FEF99D-CD41-448D-80E5-EF7048956452}"/>
                </a:ext>
              </a:extLst>
            </p:cNvPr>
            <p:cNvGrpSpPr/>
            <p:nvPr/>
          </p:nvGrpSpPr>
          <p:grpSpPr>
            <a:xfrm>
              <a:off x="977073" y="1339895"/>
              <a:ext cx="2210938" cy="1940029"/>
              <a:chOff x="1303361" y="1692321"/>
              <a:chExt cx="2210938" cy="1940029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60" name="正方形/長方形 59">
                <a:extLst>
                  <a:ext uri="{FF2B5EF4-FFF2-40B4-BE49-F238E27FC236}">
                    <a16:creationId xmlns:a16="http://schemas.microsoft.com/office/drawing/2014/main" id="{5D4A4AD4-68D2-4173-BA3C-778FABDF8547}"/>
                  </a:ext>
                </a:extLst>
              </p:cNvPr>
              <p:cNvSpPr/>
              <p:nvPr/>
            </p:nvSpPr>
            <p:spPr>
              <a:xfrm>
                <a:off x="1303361" y="1692321"/>
                <a:ext cx="2210938" cy="155139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" name="正方形/長方形 60">
                <a:extLst>
                  <a:ext uri="{FF2B5EF4-FFF2-40B4-BE49-F238E27FC236}">
                    <a16:creationId xmlns:a16="http://schemas.microsoft.com/office/drawing/2014/main" id="{20C21604-23E9-4261-A5CA-62E7F46A9636}"/>
                  </a:ext>
                </a:extLst>
              </p:cNvPr>
              <p:cNvSpPr/>
              <p:nvPr/>
            </p:nvSpPr>
            <p:spPr>
              <a:xfrm>
                <a:off x="2202408" y="3243717"/>
                <a:ext cx="412844" cy="18466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台形 61">
                <a:extLst>
                  <a:ext uri="{FF2B5EF4-FFF2-40B4-BE49-F238E27FC236}">
                    <a16:creationId xmlns:a16="http://schemas.microsoft.com/office/drawing/2014/main" id="{8304716B-FE5F-423D-B86F-FFA873211FD0}"/>
                  </a:ext>
                </a:extLst>
              </p:cNvPr>
              <p:cNvSpPr/>
              <p:nvPr/>
            </p:nvSpPr>
            <p:spPr>
              <a:xfrm>
                <a:off x="1596788" y="3425557"/>
                <a:ext cx="1624084" cy="206793"/>
              </a:xfrm>
              <a:prstGeom prst="trapezoid">
                <a:avLst>
                  <a:gd name="adj" fmla="val 286287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正方形/長方形 62">
                <a:extLst>
                  <a:ext uri="{FF2B5EF4-FFF2-40B4-BE49-F238E27FC236}">
                    <a16:creationId xmlns:a16="http://schemas.microsoft.com/office/drawing/2014/main" id="{0A9667E6-766C-4AC1-BC85-010982D3BEA1}"/>
                  </a:ext>
                </a:extLst>
              </p:cNvPr>
              <p:cNvSpPr/>
              <p:nvPr/>
            </p:nvSpPr>
            <p:spPr>
              <a:xfrm>
                <a:off x="1426191" y="1835624"/>
                <a:ext cx="1965278" cy="1241945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9" name="グループ化 コンピュータ">
              <a:extLst>
                <a:ext uri="{FF2B5EF4-FFF2-40B4-BE49-F238E27FC236}">
                  <a16:creationId xmlns:a16="http://schemas.microsoft.com/office/drawing/2014/main" id="{7BFD2F9A-1331-4170-A37C-B3F9FFFABC26}"/>
                </a:ext>
              </a:extLst>
            </p:cNvPr>
            <p:cNvGrpSpPr/>
            <p:nvPr/>
          </p:nvGrpSpPr>
          <p:grpSpPr>
            <a:xfrm>
              <a:off x="3391151" y="1075810"/>
              <a:ext cx="1030406" cy="2204114"/>
              <a:chOff x="3937379" y="1467134"/>
              <a:chExt cx="1030406" cy="2204114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54" name="四角形: 角を丸くする 53">
                <a:extLst>
                  <a:ext uri="{FF2B5EF4-FFF2-40B4-BE49-F238E27FC236}">
                    <a16:creationId xmlns:a16="http://schemas.microsoft.com/office/drawing/2014/main" id="{0EE3709E-08A3-4F49-9231-FE0CF292F0BF}"/>
                  </a:ext>
                </a:extLst>
              </p:cNvPr>
              <p:cNvSpPr/>
              <p:nvPr/>
            </p:nvSpPr>
            <p:spPr>
              <a:xfrm>
                <a:off x="3937379" y="1467134"/>
                <a:ext cx="1030406" cy="2204114"/>
              </a:xfrm>
              <a:prstGeom prst="roundRect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24C92960-F274-4F62-881E-604A85C0864B}"/>
                  </a:ext>
                </a:extLst>
              </p:cNvPr>
              <p:cNvSpPr/>
              <p:nvPr/>
            </p:nvSpPr>
            <p:spPr>
              <a:xfrm>
                <a:off x="4046561" y="1746913"/>
                <a:ext cx="102358" cy="85298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0952A3A2-147F-4B79-BF09-595F30EE8E13}"/>
                  </a:ext>
                </a:extLst>
              </p:cNvPr>
              <p:cNvSpPr/>
              <p:nvPr/>
            </p:nvSpPr>
            <p:spPr>
              <a:xfrm>
                <a:off x="4756245" y="1637730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楕円 56">
                <a:extLst>
                  <a:ext uri="{FF2B5EF4-FFF2-40B4-BE49-F238E27FC236}">
                    <a16:creationId xmlns:a16="http://schemas.microsoft.com/office/drawing/2014/main" id="{DFDB50D5-92DC-4CF0-8E99-14C1065879F4}"/>
                  </a:ext>
                </a:extLst>
              </p:cNvPr>
              <p:cNvSpPr/>
              <p:nvPr/>
            </p:nvSpPr>
            <p:spPr>
              <a:xfrm>
                <a:off x="4756245" y="3022978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楕円 57">
                <a:extLst>
                  <a:ext uri="{FF2B5EF4-FFF2-40B4-BE49-F238E27FC236}">
                    <a16:creationId xmlns:a16="http://schemas.microsoft.com/office/drawing/2014/main" id="{3E846B7E-0FDF-493B-A6F8-A0C90FDA0859}"/>
                  </a:ext>
                </a:extLst>
              </p:cNvPr>
              <p:cNvSpPr/>
              <p:nvPr/>
            </p:nvSpPr>
            <p:spPr>
              <a:xfrm>
                <a:off x="4756245" y="3189125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" name="楕円 58">
                <a:extLst>
                  <a:ext uri="{FF2B5EF4-FFF2-40B4-BE49-F238E27FC236}">
                    <a16:creationId xmlns:a16="http://schemas.microsoft.com/office/drawing/2014/main" id="{FA5688D8-FDA1-4743-8A1C-4C13EB34CB95}"/>
                  </a:ext>
                </a:extLst>
              </p:cNvPr>
              <p:cNvSpPr/>
              <p:nvPr/>
            </p:nvSpPr>
            <p:spPr>
              <a:xfrm>
                <a:off x="4756245" y="3355272"/>
                <a:ext cx="109183" cy="109183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0" name="グループ化 キーボード">
              <a:extLst>
                <a:ext uri="{FF2B5EF4-FFF2-40B4-BE49-F238E27FC236}">
                  <a16:creationId xmlns:a16="http://schemas.microsoft.com/office/drawing/2014/main" id="{F2DB4B68-1D74-4518-B38F-DB5559D8C49E}"/>
                </a:ext>
              </a:extLst>
            </p:cNvPr>
            <p:cNvGrpSpPr/>
            <p:nvPr/>
          </p:nvGrpSpPr>
          <p:grpSpPr>
            <a:xfrm>
              <a:off x="642703" y="3505807"/>
              <a:ext cx="2879678" cy="712947"/>
              <a:chOff x="1057701" y="4152480"/>
              <a:chExt cx="2879678" cy="712947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25" name="台形 24">
                <a:extLst>
                  <a:ext uri="{FF2B5EF4-FFF2-40B4-BE49-F238E27FC236}">
                    <a16:creationId xmlns:a16="http://schemas.microsoft.com/office/drawing/2014/main" id="{B0B666DA-A826-4CEA-B431-CD6421C1C9D1}"/>
                  </a:ext>
                </a:extLst>
              </p:cNvPr>
              <p:cNvSpPr/>
              <p:nvPr/>
            </p:nvSpPr>
            <p:spPr>
              <a:xfrm>
                <a:off x="1057701" y="4152480"/>
                <a:ext cx="2879678" cy="614149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台形 25">
                <a:extLst>
                  <a:ext uri="{FF2B5EF4-FFF2-40B4-BE49-F238E27FC236}">
                    <a16:creationId xmlns:a16="http://schemas.microsoft.com/office/drawing/2014/main" id="{74478E44-3C60-4C8E-9747-C206A6773AE0}"/>
                  </a:ext>
                </a:extLst>
              </p:cNvPr>
              <p:cNvSpPr/>
              <p:nvPr/>
            </p:nvSpPr>
            <p:spPr>
              <a:xfrm>
                <a:off x="130336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台形 26">
                <a:extLst>
                  <a:ext uri="{FF2B5EF4-FFF2-40B4-BE49-F238E27FC236}">
                    <a16:creationId xmlns:a16="http://schemas.microsoft.com/office/drawing/2014/main" id="{B37E83CC-8FB9-4E2D-BCF3-31D50E29ACCC}"/>
                  </a:ext>
                </a:extLst>
              </p:cNvPr>
              <p:cNvSpPr/>
              <p:nvPr/>
            </p:nvSpPr>
            <p:spPr>
              <a:xfrm>
                <a:off x="154902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8" name="台形 27">
                <a:extLst>
                  <a:ext uri="{FF2B5EF4-FFF2-40B4-BE49-F238E27FC236}">
                    <a16:creationId xmlns:a16="http://schemas.microsoft.com/office/drawing/2014/main" id="{F87FDCC3-ACEC-43A5-AE95-2A802B8EC35F}"/>
                  </a:ext>
                </a:extLst>
              </p:cNvPr>
              <p:cNvSpPr/>
              <p:nvPr/>
            </p:nvSpPr>
            <p:spPr>
              <a:xfrm>
                <a:off x="1794681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台形 28">
                <a:extLst>
                  <a:ext uri="{FF2B5EF4-FFF2-40B4-BE49-F238E27FC236}">
                    <a16:creationId xmlns:a16="http://schemas.microsoft.com/office/drawing/2014/main" id="{B43EF5E7-74AE-4325-87D7-9F89862FCF4B}"/>
                  </a:ext>
                </a:extLst>
              </p:cNvPr>
              <p:cNvSpPr/>
              <p:nvPr/>
            </p:nvSpPr>
            <p:spPr>
              <a:xfrm>
                <a:off x="2043753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台形 29">
                <a:extLst>
                  <a:ext uri="{FF2B5EF4-FFF2-40B4-BE49-F238E27FC236}">
                    <a16:creationId xmlns:a16="http://schemas.microsoft.com/office/drawing/2014/main" id="{605B1FB1-EA68-4A0D-BF37-72BCBFC773AE}"/>
                  </a:ext>
                </a:extLst>
              </p:cNvPr>
              <p:cNvSpPr/>
              <p:nvPr/>
            </p:nvSpPr>
            <p:spPr>
              <a:xfrm>
                <a:off x="2292825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1" name="台形 30">
                <a:extLst>
                  <a:ext uri="{FF2B5EF4-FFF2-40B4-BE49-F238E27FC236}">
                    <a16:creationId xmlns:a16="http://schemas.microsoft.com/office/drawing/2014/main" id="{190A5169-269D-4C72-81CA-CE0AC49BCB5F}"/>
                  </a:ext>
                </a:extLst>
              </p:cNvPr>
              <p:cNvSpPr/>
              <p:nvPr/>
            </p:nvSpPr>
            <p:spPr>
              <a:xfrm>
                <a:off x="2541897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2" name="台形 31">
                <a:extLst>
                  <a:ext uri="{FF2B5EF4-FFF2-40B4-BE49-F238E27FC236}">
                    <a16:creationId xmlns:a16="http://schemas.microsoft.com/office/drawing/2014/main" id="{BE1D41E9-D902-4803-8B88-C3B5CD8842B3}"/>
                  </a:ext>
                </a:extLst>
              </p:cNvPr>
              <p:cNvSpPr/>
              <p:nvPr/>
            </p:nvSpPr>
            <p:spPr>
              <a:xfrm>
                <a:off x="130336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台形 32">
                <a:extLst>
                  <a:ext uri="{FF2B5EF4-FFF2-40B4-BE49-F238E27FC236}">
                    <a16:creationId xmlns:a16="http://schemas.microsoft.com/office/drawing/2014/main" id="{608B3659-C3BB-436C-9FD9-D40F79167774}"/>
                  </a:ext>
                </a:extLst>
              </p:cNvPr>
              <p:cNvSpPr/>
              <p:nvPr/>
            </p:nvSpPr>
            <p:spPr>
              <a:xfrm>
                <a:off x="154902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4" name="台形 33">
                <a:extLst>
                  <a:ext uri="{FF2B5EF4-FFF2-40B4-BE49-F238E27FC236}">
                    <a16:creationId xmlns:a16="http://schemas.microsoft.com/office/drawing/2014/main" id="{8A15AE04-1904-412B-B7EB-E22C639F8910}"/>
                  </a:ext>
                </a:extLst>
              </p:cNvPr>
              <p:cNvSpPr/>
              <p:nvPr/>
            </p:nvSpPr>
            <p:spPr>
              <a:xfrm>
                <a:off x="1794681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5" name="台形 34">
                <a:extLst>
                  <a:ext uri="{FF2B5EF4-FFF2-40B4-BE49-F238E27FC236}">
                    <a16:creationId xmlns:a16="http://schemas.microsoft.com/office/drawing/2014/main" id="{2CE7D261-AC6F-44A5-8DE4-E6969AB4B416}"/>
                  </a:ext>
                </a:extLst>
              </p:cNvPr>
              <p:cNvSpPr/>
              <p:nvPr/>
            </p:nvSpPr>
            <p:spPr>
              <a:xfrm>
                <a:off x="2043753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台形 35">
                <a:extLst>
                  <a:ext uri="{FF2B5EF4-FFF2-40B4-BE49-F238E27FC236}">
                    <a16:creationId xmlns:a16="http://schemas.microsoft.com/office/drawing/2014/main" id="{9866C21A-A0B2-4AAA-8A3E-0FE935E1D2C0}"/>
                  </a:ext>
                </a:extLst>
              </p:cNvPr>
              <p:cNvSpPr/>
              <p:nvPr/>
            </p:nvSpPr>
            <p:spPr>
              <a:xfrm>
                <a:off x="2292825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台形 36">
                <a:extLst>
                  <a:ext uri="{FF2B5EF4-FFF2-40B4-BE49-F238E27FC236}">
                    <a16:creationId xmlns:a16="http://schemas.microsoft.com/office/drawing/2014/main" id="{5B07EB4A-8150-4C4A-8FEF-0C8955F3616C}"/>
                  </a:ext>
                </a:extLst>
              </p:cNvPr>
              <p:cNvSpPr/>
              <p:nvPr/>
            </p:nvSpPr>
            <p:spPr>
              <a:xfrm>
                <a:off x="2541897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台形 37">
                <a:extLst>
                  <a:ext uri="{FF2B5EF4-FFF2-40B4-BE49-F238E27FC236}">
                    <a16:creationId xmlns:a16="http://schemas.microsoft.com/office/drawing/2014/main" id="{640F850C-7ACA-4F36-A684-30BC03572545}"/>
                  </a:ext>
                </a:extLst>
              </p:cNvPr>
              <p:cNvSpPr/>
              <p:nvPr/>
            </p:nvSpPr>
            <p:spPr>
              <a:xfrm>
                <a:off x="130336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台形 38">
                <a:extLst>
                  <a:ext uri="{FF2B5EF4-FFF2-40B4-BE49-F238E27FC236}">
                    <a16:creationId xmlns:a16="http://schemas.microsoft.com/office/drawing/2014/main" id="{E450DBEB-339C-4765-BF06-C7147A3CE629}"/>
                  </a:ext>
                </a:extLst>
              </p:cNvPr>
              <p:cNvSpPr/>
              <p:nvPr/>
            </p:nvSpPr>
            <p:spPr>
              <a:xfrm>
                <a:off x="154902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0" name="台形 39">
                <a:extLst>
                  <a:ext uri="{FF2B5EF4-FFF2-40B4-BE49-F238E27FC236}">
                    <a16:creationId xmlns:a16="http://schemas.microsoft.com/office/drawing/2014/main" id="{305E4897-51D9-4A82-959D-F24CF1B3F182}"/>
                  </a:ext>
                </a:extLst>
              </p:cNvPr>
              <p:cNvSpPr/>
              <p:nvPr/>
            </p:nvSpPr>
            <p:spPr>
              <a:xfrm>
                <a:off x="1794681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1" name="台形 40">
                <a:extLst>
                  <a:ext uri="{FF2B5EF4-FFF2-40B4-BE49-F238E27FC236}">
                    <a16:creationId xmlns:a16="http://schemas.microsoft.com/office/drawing/2014/main" id="{571F6DE1-C021-494B-9EF6-8C64E6C1896A}"/>
                  </a:ext>
                </a:extLst>
              </p:cNvPr>
              <p:cNvSpPr/>
              <p:nvPr/>
            </p:nvSpPr>
            <p:spPr>
              <a:xfrm>
                <a:off x="2043753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台形 41">
                <a:extLst>
                  <a:ext uri="{FF2B5EF4-FFF2-40B4-BE49-F238E27FC236}">
                    <a16:creationId xmlns:a16="http://schemas.microsoft.com/office/drawing/2014/main" id="{5BC1B6E6-425F-4441-A724-5B7FF5E9BD2E}"/>
                  </a:ext>
                </a:extLst>
              </p:cNvPr>
              <p:cNvSpPr/>
              <p:nvPr/>
            </p:nvSpPr>
            <p:spPr>
              <a:xfrm>
                <a:off x="2292825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3" name="台形 42">
                <a:extLst>
                  <a:ext uri="{FF2B5EF4-FFF2-40B4-BE49-F238E27FC236}">
                    <a16:creationId xmlns:a16="http://schemas.microsoft.com/office/drawing/2014/main" id="{60DDB27F-F33A-40C0-B37C-463EC0C1BA0E}"/>
                  </a:ext>
                </a:extLst>
              </p:cNvPr>
              <p:cNvSpPr/>
              <p:nvPr/>
            </p:nvSpPr>
            <p:spPr>
              <a:xfrm>
                <a:off x="2541897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4" name="台形 43">
                <a:extLst>
                  <a:ext uri="{FF2B5EF4-FFF2-40B4-BE49-F238E27FC236}">
                    <a16:creationId xmlns:a16="http://schemas.microsoft.com/office/drawing/2014/main" id="{1E23878C-212A-4C26-87AF-1198250509E9}"/>
                  </a:ext>
                </a:extLst>
              </p:cNvPr>
              <p:cNvSpPr/>
              <p:nvPr/>
            </p:nvSpPr>
            <p:spPr>
              <a:xfrm>
                <a:off x="2971800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台形 44">
                <a:extLst>
                  <a:ext uri="{FF2B5EF4-FFF2-40B4-BE49-F238E27FC236}">
                    <a16:creationId xmlns:a16="http://schemas.microsoft.com/office/drawing/2014/main" id="{3DD534B2-1D54-41A9-98BD-C80006C3E39F}"/>
                  </a:ext>
                </a:extLst>
              </p:cNvPr>
              <p:cNvSpPr/>
              <p:nvPr/>
            </p:nvSpPr>
            <p:spPr>
              <a:xfrm>
                <a:off x="3220872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台形 45">
                <a:extLst>
                  <a:ext uri="{FF2B5EF4-FFF2-40B4-BE49-F238E27FC236}">
                    <a16:creationId xmlns:a16="http://schemas.microsoft.com/office/drawing/2014/main" id="{9D1C7102-24A8-47A9-AED3-CE61AB6D186A}"/>
                  </a:ext>
                </a:extLst>
              </p:cNvPr>
              <p:cNvSpPr/>
              <p:nvPr/>
            </p:nvSpPr>
            <p:spPr>
              <a:xfrm>
                <a:off x="3469944" y="4248339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7" name="台形 46">
                <a:extLst>
                  <a:ext uri="{FF2B5EF4-FFF2-40B4-BE49-F238E27FC236}">
                    <a16:creationId xmlns:a16="http://schemas.microsoft.com/office/drawing/2014/main" id="{7C8D3395-FACE-4341-A25D-43B896302B66}"/>
                  </a:ext>
                </a:extLst>
              </p:cNvPr>
              <p:cNvSpPr/>
              <p:nvPr/>
            </p:nvSpPr>
            <p:spPr>
              <a:xfrm>
                <a:off x="2971800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台形 47">
                <a:extLst>
                  <a:ext uri="{FF2B5EF4-FFF2-40B4-BE49-F238E27FC236}">
                    <a16:creationId xmlns:a16="http://schemas.microsoft.com/office/drawing/2014/main" id="{82330A3B-B428-47A5-A201-E809C14DC136}"/>
                  </a:ext>
                </a:extLst>
              </p:cNvPr>
              <p:cNvSpPr/>
              <p:nvPr/>
            </p:nvSpPr>
            <p:spPr>
              <a:xfrm>
                <a:off x="3220872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9" name="台形 48">
                <a:extLst>
                  <a:ext uri="{FF2B5EF4-FFF2-40B4-BE49-F238E27FC236}">
                    <a16:creationId xmlns:a16="http://schemas.microsoft.com/office/drawing/2014/main" id="{6AAD0F00-A1A1-4D71-B524-92CEC42A3C47}"/>
                  </a:ext>
                </a:extLst>
              </p:cNvPr>
              <p:cNvSpPr/>
              <p:nvPr/>
            </p:nvSpPr>
            <p:spPr>
              <a:xfrm>
                <a:off x="3469944" y="4403981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台形 49">
                <a:extLst>
                  <a:ext uri="{FF2B5EF4-FFF2-40B4-BE49-F238E27FC236}">
                    <a16:creationId xmlns:a16="http://schemas.microsoft.com/office/drawing/2014/main" id="{ACC5AF20-A3E6-4684-BF2C-92D742094F2D}"/>
                  </a:ext>
                </a:extLst>
              </p:cNvPr>
              <p:cNvSpPr/>
              <p:nvPr/>
            </p:nvSpPr>
            <p:spPr>
              <a:xfrm>
                <a:off x="2971800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1" name="台形 50">
                <a:extLst>
                  <a:ext uri="{FF2B5EF4-FFF2-40B4-BE49-F238E27FC236}">
                    <a16:creationId xmlns:a16="http://schemas.microsoft.com/office/drawing/2014/main" id="{3894ED07-2D84-48A6-AC04-1F52C001E5E6}"/>
                  </a:ext>
                </a:extLst>
              </p:cNvPr>
              <p:cNvSpPr/>
              <p:nvPr/>
            </p:nvSpPr>
            <p:spPr>
              <a:xfrm>
                <a:off x="3220872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2" name="台形 51">
                <a:extLst>
                  <a:ext uri="{FF2B5EF4-FFF2-40B4-BE49-F238E27FC236}">
                    <a16:creationId xmlns:a16="http://schemas.microsoft.com/office/drawing/2014/main" id="{D2943826-E4F5-4D47-8644-74E363CE7E61}"/>
                  </a:ext>
                </a:extLst>
              </p:cNvPr>
              <p:cNvSpPr/>
              <p:nvPr/>
            </p:nvSpPr>
            <p:spPr>
              <a:xfrm>
                <a:off x="3469944" y="4559623"/>
                <a:ext cx="211540" cy="119567"/>
              </a:xfrm>
              <a:prstGeom prst="trapezoid">
                <a:avLst>
                  <a:gd name="adj" fmla="val 17958"/>
                </a:avLst>
              </a:prstGeom>
              <a:solidFill>
                <a:schemeClr val="bg1">
                  <a:lumMod val="95000"/>
                </a:schemeClr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23F33D32-C15A-4EFE-88C4-689F5602C692}"/>
                  </a:ext>
                </a:extLst>
              </p:cNvPr>
              <p:cNvSpPr/>
              <p:nvPr/>
            </p:nvSpPr>
            <p:spPr>
              <a:xfrm>
                <a:off x="1057701" y="4766629"/>
                <a:ext cx="2879678" cy="9879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1" name="グループ化 マウス">
              <a:extLst>
                <a:ext uri="{FF2B5EF4-FFF2-40B4-BE49-F238E27FC236}">
                  <a16:creationId xmlns:a16="http://schemas.microsoft.com/office/drawing/2014/main" id="{D4D0D4F9-DC20-4382-89DF-73E30C4D3F5A}"/>
                </a:ext>
              </a:extLst>
            </p:cNvPr>
            <p:cNvGrpSpPr/>
            <p:nvPr/>
          </p:nvGrpSpPr>
          <p:grpSpPr>
            <a:xfrm>
              <a:off x="3720993" y="3493874"/>
              <a:ext cx="653016" cy="957718"/>
              <a:chOff x="4429737" y="3942302"/>
              <a:chExt cx="653016" cy="957718"/>
            </a:xfr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grpSpPr>
          <p:sp>
            <p:nvSpPr>
              <p:cNvPr id="22" name="フローチャート: 論理積ゲート 21">
                <a:extLst>
                  <a:ext uri="{FF2B5EF4-FFF2-40B4-BE49-F238E27FC236}">
                    <a16:creationId xmlns:a16="http://schemas.microsoft.com/office/drawing/2014/main" id="{E1447731-DE01-4EC4-8DE9-0EBBAF6B9D9A}"/>
                  </a:ext>
                </a:extLst>
              </p:cNvPr>
              <p:cNvSpPr/>
              <p:nvPr/>
            </p:nvSpPr>
            <p:spPr>
              <a:xfrm rot="5400000">
                <a:off x="4430404" y="4247672"/>
                <a:ext cx="651681" cy="653015"/>
              </a:xfrm>
              <a:prstGeom prst="flowChartDelay">
                <a:avLst/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" name="四角形: 上の 2 つの角を丸める 22">
                <a:extLst>
                  <a:ext uri="{FF2B5EF4-FFF2-40B4-BE49-F238E27FC236}">
                    <a16:creationId xmlns:a16="http://schemas.microsoft.com/office/drawing/2014/main" id="{620D21B8-C54A-4144-BAA4-C910B1379CE3}"/>
                  </a:ext>
                </a:extLst>
              </p:cNvPr>
              <p:cNvSpPr/>
              <p:nvPr/>
            </p:nvSpPr>
            <p:spPr>
              <a:xfrm>
                <a:off x="4429737" y="3942302"/>
                <a:ext cx="653016" cy="306036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bg1">
                  <a:lumMod val="8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62DAC327-13D1-44A6-B9DF-3D0A1A686D06}"/>
                  </a:ext>
                </a:extLst>
              </p:cNvPr>
              <p:cNvCxnSpPr>
                <a:stCxn id="23" idx="3"/>
                <a:endCxn id="23" idx="1"/>
              </p:cNvCxnSpPr>
              <p:nvPr/>
            </p:nvCxnSpPr>
            <p:spPr>
              <a:xfrm>
                <a:off x="4756245" y="3942302"/>
                <a:ext cx="0" cy="3060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C43A9A8-CF6E-4DD6-80F5-E0D7F5071122}"/>
              </a:ext>
            </a:extLst>
          </p:cNvPr>
          <p:cNvSpPr txBox="1"/>
          <p:nvPr/>
        </p:nvSpPr>
        <p:spPr>
          <a:xfrm>
            <a:off x="5624152" y="1055998"/>
            <a:ext cx="141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パソコン</a:t>
            </a: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D78906A9-5C38-4893-8329-B195DD20BA4C}"/>
              </a:ext>
            </a:extLst>
          </p:cNvPr>
          <p:cNvSpPr/>
          <p:nvPr/>
        </p:nvSpPr>
        <p:spPr>
          <a:xfrm>
            <a:off x="306252" y="4175713"/>
            <a:ext cx="2622997" cy="640711"/>
          </a:xfrm>
          <a:prstGeom prst="roundRect">
            <a:avLst>
              <a:gd name="adj" fmla="val 3059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Windows Server</a:t>
            </a:r>
            <a:endParaRPr kumimoji="1" lang="ja-JP" altLang="en-US" sz="2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60DADD02-BEC1-4B28-A229-DE1743C4B30F}"/>
              </a:ext>
            </a:extLst>
          </p:cNvPr>
          <p:cNvSpPr/>
          <p:nvPr/>
        </p:nvSpPr>
        <p:spPr>
          <a:xfrm>
            <a:off x="5064541" y="4175713"/>
            <a:ext cx="2622997" cy="640711"/>
          </a:xfrm>
          <a:prstGeom prst="roundRect">
            <a:avLst>
              <a:gd name="adj" fmla="val 30595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>
                <a:latin typeface="Arial" panose="020B0604020202020204" pitchFamily="34" charset="0"/>
                <a:cs typeface="Arial" panose="020B0604020202020204" pitchFamily="34" charset="0"/>
              </a:rPr>
              <a:t>Windows 10 </a:t>
            </a:r>
            <a:r>
              <a:rPr kumimoji="1" lang="ja-JP" altLang="en-US" sz="2000" b="1">
                <a:latin typeface="Arial" panose="020B0604020202020204" pitchFamily="34" charset="0"/>
                <a:cs typeface="Arial" panose="020B0604020202020204" pitchFamily="34" charset="0"/>
              </a:rPr>
              <a:t>等</a:t>
            </a:r>
          </a:p>
        </p:txBody>
      </p:sp>
      <p:grpSp>
        <p:nvGrpSpPr>
          <p:cNvPr id="67" name="グループ化 マウス">
            <a:extLst>
              <a:ext uri="{FF2B5EF4-FFF2-40B4-BE49-F238E27FC236}">
                <a16:creationId xmlns:a16="http://schemas.microsoft.com/office/drawing/2014/main" id="{C110461A-B3E7-4368-AFE1-64306E9AFD37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8" name="フローチャート: 論理積ゲート 67">
              <a:extLst>
                <a:ext uri="{FF2B5EF4-FFF2-40B4-BE49-F238E27FC236}">
                  <a16:creationId xmlns:a16="http://schemas.microsoft.com/office/drawing/2014/main" id="{0C3A1BA9-555C-4DA6-BE9D-B5F3CBC306FB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四角形: 上の 2 つの角を丸める 68">
              <a:extLst>
                <a:ext uri="{FF2B5EF4-FFF2-40B4-BE49-F238E27FC236}">
                  <a16:creationId xmlns:a16="http://schemas.microsoft.com/office/drawing/2014/main" id="{1BD6F2B6-7F95-451C-99CF-1550F6EBE87C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0" name="直線コネクタ 69">
              <a:extLst>
                <a:ext uri="{FF2B5EF4-FFF2-40B4-BE49-F238E27FC236}">
                  <a16:creationId xmlns:a16="http://schemas.microsoft.com/office/drawing/2014/main" id="{C7A9AF24-6097-41FC-872A-963F46DEA84A}"/>
                </a:ext>
              </a:extLst>
            </p:cNvPr>
            <p:cNvCxnSpPr>
              <a:cxnSpLocks/>
              <a:stCxn id="69" idx="3"/>
              <a:endCxn id="69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861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3E38DF-3E73-4434-AE2E-CA09C8699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ホストとサーバー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AF427A-0F8D-4C74-B423-0C24F4123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サーバーをもっと高性能かつ堅牢にした</a:t>
            </a:r>
            <a:r>
              <a:rPr lang="ja-JP" altLang="en-US"/>
              <a:t>コンピュータで「ホスト（メインフレーム） 」というものがあります。</a:t>
            </a:r>
            <a:endParaRPr kumimoji="1" lang="en-US" altLang="ja-JP"/>
          </a:p>
          <a:p>
            <a:r>
              <a:rPr lang="ja-JP" altLang="en-US"/>
              <a:t>比較的大きな会社や組織で、基幹系などの重要な業務で使用されることが多い大型コンピュータです。</a:t>
            </a:r>
            <a:endParaRPr kumimoji="1" lang="en-US" altLang="ja-JP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E1DE1ED9-2DF1-44B7-B3B5-C6E427EF2EBF}"/>
              </a:ext>
            </a:extLst>
          </p:cNvPr>
          <p:cNvGrpSpPr/>
          <p:nvPr/>
        </p:nvGrpSpPr>
        <p:grpSpPr>
          <a:xfrm>
            <a:off x="904951" y="1610063"/>
            <a:ext cx="3516510" cy="3269012"/>
            <a:chOff x="962165" y="859808"/>
            <a:chExt cx="5547818" cy="5157353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" name="直方体 4">
              <a:extLst>
                <a:ext uri="{FF2B5EF4-FFF2-40B4-BE49-F238E27FC236}">
                  <a16:creationId xmlns:a16="http://schemas.microsoft.com/office/drawing/2014/main" id="{A292ED2E-BB5C-4D1C-A8E5-6ACF88C6B1A8}"/>
                </a:ext>
              </a:extLst>
            </p:cNvPr>
            <p:cNvSpPr/>
            <p:nvPr/>
          </p:nvSpPr>
          <p:spPr>
            <a:xfrm>
              <a:off x="96216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直方体 5">
              <a:extLst>
                <a:ext uri="{FF2B5EF4-FFF2-40B4-BE49-F238E27FC236}">
                  <a16:creationId xmlns:a16="http://schemas.microsoft.com/office/drawing/2014/main" id="{F759A147-2E81-4838-9539-ECEA7984A2F5}"/>
                </a:ext>
              </a:extLst>
            </p:cNvPr>
            <p:cNvSpPr/>
            <p:nvPr/>
          </p:nvSpPr>
          <p:spPr>
            <a:xfrm>
              <a:off x="3395374" y="859808"/>
              <a:ext cx="794489" cy="5001905"/>
            </a:xfrm>
            <a:prstGeom prst="cube">
              <a:avLst>
                <a:gd name="adj" fmla="val 57519"/>
              </a:avLst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直方体 6">
              <a:extLst>
                <a:ext uri="{FF2B5EF4-FFF2-40B4-BE49-F238E27FC236}">
                  <a16:creationId xmlns:a16="http://schemas.microsoft.com/office/drawing/2014/main" id="{A3943CA6-82FA-4CE5-85AB-7CF65F74EEF8}"/>
                </a:ext>
              </a:extLst>
            </p:cNvPr>
            <p:cNvSpPr/>
            <p:nvPr/>
          </p:nvSpPr>
          <p:spPr>
            <a:xfrm>
              <a:off x="138816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直方体 7">
              <a:extLst>
                <a:ext uri="{FF2B5EF4-FFF2-40B4-BE49-F238E27FC236}">
                  <a16:creationId xmlns:a16="http://schemas.microsoft.com/office/drawing/2014/main" id="{48E5849B-52AE-492E-AD86-4A45473CF3D7}"/>
                </a:ext>
              </a:extLst>
            </p:cNvPr>
            <p:cNvSpPr/>
            <p:nvPr/>
          </p:nvSpPr>
          <p:spPr>
            <a:xfrm>
              <a:off x="3616655" y="866632"/>
              <a:ext cx="2893328" cy="5089113"/>
            </a:xfrm>
            <a:prstGeom prst="cube">
              <a:avLst>
                <a:gd name="adj" fmla="val 19556"/>
              </a:avLst>
            </a:prstGeom>
            <a:gradFill flip="none" rotWithShape="1">
              <a:gsLst>
                <a:gs pos="0">
                  <a:schemeClr val="bg1">
                    <a:lumMod val="85000"/>
                    <a:shade val="30000"/>
                    <a:satMod val="115000"/>
                  </a:schemeClr>
                </a:gs>
                <a:gs pos="50000">
                  <a:schemeClr val="bg1">
                    <a:lumMod val="85000"/>
                    <a:shade val="67500"/>
                    <a:satMod val="115000"/>
                  </a:schemeClr>
                </a:gs>
                <a:gs pos="100000">
                  <a:schemeClr val="bg1">
                    <a:lumMod val="8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直方体 8">
              <a:extLst>
                <a:ext uri="{FF2B5EF4-FFF2-40B4-BE49-F238E27FC236}">
                  <a16:creationId xmlns:a16="http://schemas.microsoft.com/office/drawing/2014/main" id="{C577D9E3-F293-4A69-A47B-80A74FBD206D}"/>
                </a:ext>
              </a:extLst>
            </p:cNvPr>
            <p:cNvSpPr/>
            <p:nvPr/>
          </p:nvSpPr>
          <p:spPr>
            <a:xfrm>
              <a:off x="4042650" y="1276066"/>
              <a:ext cx="1525637" cy="4741095"/>
            </a:xfrm>
            <a:prstGeom prst="cube">
              <a:avLst>
                <a:gd name="adj" fmla="val 4348"/>
              </a:avLst>
            </a:prstGeom>
            <a:gradFill flip="none" rotWithShape="1">
              <a:gsLst>
                <a:gs pos="0">
                  <a:schemeClr val="tx1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tx1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tx1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61D4A4D2-71AB-4134-AD70-EB5706624AB6}"/>
                </a:ext>
              </a:extLst>
            </p:cNvPr>
            <p:cNvSpPr/>
            <p:nvPr/>
          </p:nvSpPr>
          <p:spPr>
            <a:xfrm>
              <a:off x="4370196" y="4510586"/>
              <a:ext cx="784746" cy="46402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B141FB53-0C6B-4371-BADA-34CC4EEDFFBC}"/>
                </a:ext>
              </a:extLst>
            </p:cNvPr>
            <p:cNvSpPr/>
            <p:nvPr/>
          </p:nvSpPr>
          <p:spPr>
            <a:xfrm>
              <a:off x="1903860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BEE99E5-8878-4CA7-B35D-0216513AB319}"/>
                </a:ext>
              </a:extLst>
            </p:cNvPr>
            <p:cNvSpPr/>
            <p:nvPr/>
          </p:nvSpPr>
          <p:spPr>
            <a:xfrm>
              <a:off x="4565172" y="1937982"/>
              <a:ext cx="354843" cy="216317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tx1"/>
              </a:solidFill>
            </a:ln>
            <a:effectLst>
              <a:innerShdw blurRad="63500" dist="50800" dir="81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E692230-90CF-4C65-8610-2C32D1F152BA}"/>
              </a:ext>
            </a:extLst>
          </p:cNvPr>
          <p:cNvSpPr txBox="1"/>
          <p:nvPr/>
        </p:nvSpPr>
        <p:spPr>
          <a:xfrm>
            <a:off x="2255426" y="90394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ホスト</a:t>
            </a: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18E52E7-7EB9-4D70-A54C-506D1F7ED468}"/>
              </a:ext>
            </a:extLst>
          </p:cNvPr>
          <p:cNvGrpSpPr/>
          <p:nvPr/>
        </p:nvGrpSpPr>
        <p:grpSpPr>
          <a:xfrm>
            <a:off x="6380847" y="3539636"/>
            <a:ext cx="847639" cy="1240908"/>
            <a:chOff x="6971623" y="1116917"/>
            <a:chExt cx="1583140" cy="2317650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5" name="直方体 14">
              <a:extLst>
                <a:ext uri="{FF2B5EF4-FFF2-40B4-BE49-F238E27FC236}">
                  <a16:creationId xmlns:a16="http://schemas.microsoft.com/office/drawing/2014/main" id="{882CA11B-303B-45EA-A0F3-C3069CF82588}"/>
                </a:ext>
              </a:extLst>
            </p:cNvPr>
            <p:cNvSpPr/>
            <p:nvPr/>
          </p:nvSpPr>
          <p:spPr>
            <a:xfrm>
              <a:off x="6971623" y="1116917"/>
              <a:ext cx="1583140" cy="2317650"/>
            </a:xfrm>
            <a:prstGeom prst="cube">
              <a:avLst>
                <a:gd name="adj" fmla="val 21172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D66E2575-1640-445E-84E4-D97F516D78F6}"/>
                </a:ext>
              </a:extLst>
            </p:cNvPr>
            <p:cNvSpPr/>
            <p:nvPr/>
          </p:nvSpPr>
          <p:spPr>
            <a:xfrm>
              <a:off x="7069541" y="1637731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B300AD08-FC3A-4EA1-B5F9-AB142F0807A3}"/>
                </a:ext>
              </a:extLst>
            </p:cNvPr>
            <p:cNvSpPr/>
            <p:nvPr/>
          </p:nvSpPr>
          <p:spPr>
            <a:xfrm>
              <a:off x="7069541" y="1829965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F5F9152D-7396-43BF-811F-67617AB49981}"/>
                </a:ext>
              </a:extLst>
            </p:cNvPr>
            <p:cNvSpPr/>
            <p:nvPr/>
          </p:nvSpPr>
          <p:spPr>
            <a:xfrm>
              <a:off x="7069541" y="2019952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C0EFCD41-72E5-4E6B-94AB-F51FF4851C20}"/>
                </a:ext>
              </a:extLst>
            </p:cNvPr>
            <p:cNvSpPr/>
            <p:nvPr/>
          </p:nvSpPr>
          <p:spPr>
            <a:xfrm>
              <a:off x="7069541" y="2206610"/>
              <a:ext cx="1023582" cy="1160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>
              <a:extLst>
                <a:ext uri="{FF2B5EF4-FFF2-40B4-BE49-F238E27FC236}">
                  <a16:creationId xmlns:a16="http://schemas.microsoft.com/office/drawing/2014/main" id="{52BBF264-8396-4738-ABCF-41EA88AAC51A}"/>
                </a:ext>
              </a:extLst>
            </p:cNvPr>
            <p:cNvSpPr/>
            <p:nvPr/>
          </p:nvSpPr>
          <p:spPr>
            <a:xfrm>
              <a:off x="7069541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>
              <a:extLst>
                <a:ext uri="{FF2B5EF4-FFF2-40B4-BE49-F238E27FC236}">
                  <a16:creationId xmlns:a16="http://schemas.microsoft.com/office/drawing/2014/main" id="{0C066D78-FF24-467E-BB96-B8AA8CA9E048}"/>
                </a:ext>
              </a:extLst>
            </p:cNvPr>
            <p:cNvSpPr/>
            <p:nvPr/>
          </p:nvSpPr>
          <p:spPr>
            <a:xfrm>
              <a:off x="7779400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F627C185-7A91-4264-93AD-428A07CED399}"/>
                </a:ext>
              </a:extLst>
            </p:cNvPr>
            <p:cNvSpPr/>
            <p:nvPr/>
          </p:nvSpPr>
          <p:spPr>
            <a:xfrm>
              <a:off x="795617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2F3B864-3FA8-4402-A9C9-D273634F4081}"/>
                </a:ext>
              </a:extLst>
            </p:cNvPr>
            <p:cNvSpPr/>
            <p:nvPr/>
          </p:nvSpPr>
          <p:spPr>
            <a:xfrm>
              <a:off x="7069541" y="2446469"/>
              <a:ext cx="1023582" cy="614279"/>
            </a:xfrm>
            <a:prstGeom prst="rect">
              <a:avLst/>
            </a:prstGeom>
            <a:pattFill prst="smGrid">
              <a:fgClr>
                <a:schemeClr val="tx1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88572B67-47D6-4CFE-BAAF-0CA4E9DB5D64}"/>
                </a:ext>
              </a:extLst>
            </p:cNvPr>
            <p:cNvSpPr/>
            <p:nvPr/>
          </p:nvSpPr>
          <p:spPr>
            <a:xfrm>
              <a:off x="7602625" y="3193067"/>
              <a:ext cx="109182" cy="10918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2DD0270D-35BA-431B-A89C-CFA52B378392}"/>
              </a:ext>
            </a:extLst>
          </p:cNvPr>
          <p:cNvSpPr/>
          <p:nvPr/>
        </p:nvSpPr>
        <p:spPr>
          <a:xfrm rot="5400000">
            <a:off x="4975429" y="1708988"/>
            <a:ext cx="830997" cy="1398896"/>
          </a:xfrm>
          <a:custGeom>
            <a:avLst/>
            <a:gdLst>
              <a:gd name="connsiteX0" fmla="*/ 1133100 w 1133100"/>
              <a:gd name="connsiteY0" fmla="*/ 0 h 1398896"/>
              <a:gd name="connsiteX1" fmla="*/ 710287 w 1133100"/>
              <a:gd name="connsiteY1" fmla="*/ 996286 h 1398896"/>
              <a:gd name="connsiteX2" fmla="*/ 710287 w 1133100"/>
              <a:gd name="connsiteY2" fmla="*/ 996287 h 1398896"/>
              <a:gd name="connsiteX3" fmla="*/ 1060704 w 1133100"/>
              <a:gd name="connsiteY3" fmla="*/ 996287 h 1398896"/>
              <a:gd name="connsiteX4" fmla="*/ 530352 w 1133100"/>
              <a:gd name="connsiteY4" fmla="*/ 1398896 h 1398896"/>
              <a:gd name="connsiteX5" fmla="*/ 0 w 1133100"/>
              <a:gd name="connsiteY5" fmla="*/ 996287 h 1398896"/>
              <a:gd name="connsiteX6" fmla="*/ 325819 w 1133100"/>
              <a:gd name="connsiteY6" fmla="*/ 996287 h 1398896"/>
              <a:gd name="connsiteX7" fmla="*/ 1133100 w 1133100"/>
              <a:gd name="connsiteY7" fmla="*/ 0 h 1398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33100" h="1398896">
                <a:moveTo>
                  <a:pt x="1133100" y="0"/>
                </a:moveTo>
                <a:cubicBezTo>
                  <a:pt x="868286" y="226410"/>
                  <a:pt x="710287" y="598708"/>
                  <a:pt x="710287" y="996286"/>
                </a:cubicBezTo>
                <a:lnTo>
                  <a:pt x="710287" y="996287"/>
                </a:lnTo>
                <a:lnTo>
                  <a:pt x="1060704" y="996287"/>
                </a:lnTo>
                <a:lnTo>
                  <a:pt x="530352" y="1398896"/>
                </a:lnTo>
                <a:lnTo>
                  <a:pt x="0" y="996287"/>
                </a:lnTo>
                <a:lnTo>
                  <a:pt x="325819" y="996287"/>
                </a:lnTo>
                <a:cubicBezTo>
                  <a:pt x="325819" y="446053"/>
                  <a:pt x="687251" y="0"/>
                  <a:pt x="113310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BF07DC4-FD54-44E3-B9E2-807C114C20BB}"/>
              </a:ext>
            </a:extLst>
          </p:cNvPr>
          <p:cNvSpPr txBox="1"/>
          <p:nvPr/>
        </p:nvSpPr>
        <p:spPr>
          <a:xfrm>
            <a:off x="5427650" y="1249533"/>
            <a:ext cx="23022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もっと</a:t>
            </a:r>
            <a:endParaRPr kumimoji="1" lang="en-US" altLang="ja-JP" sz="240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240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高性能かつ堅牢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D314202-72F5-474D-9642-7CF99CC3B0E8}"/>
              </a:ext>
            </a:extLst>
          </p:cNvPr>
          <p:cNvSpPr txBox="1"/>
          <p:nvPr/>
        </p:nvSpPr>
        <p:spPr>
          <a:xfrm>
            <a:off x="6080750" y="2882015"/>
            <a:ext cx="14478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>
                <a:solidFill>
                  <a:schemeClr val="accent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サーバー</a:t>
            </a:r>
          </a:p>
        </p:txBody>
      </p:sp>
      <p:grpSp>
        <p:nvGrpSpPr>
          <p:cNvPr id="29" name="グループ化 マウス">
            <a:extLst>
              <a:ext uri="{FF2B5EF4-FFF2-40B4-BE49-F238E27FC236}">
                <a16:creationId xmlns:a16="http://schemas.microsoft.com/office/drawing/2014/main" id="{BB54D63B-5D09-4D75-AE89-97A09E10FF7A}"/>
              </a:ext>
            </a:extLst>
          </p:cNvPr>
          <p:cNvGrpSpPr/>
          <p:nvPr/>
        </p:nvGrpSpPr>
        <p:grpSpPr>
          <a:xfrm>
            <a:off x="8640000" y="180000"/>
            <a:ext cx="246176" cy="361044"/>
            <a:chOff x="4429737" y="3942302"/>
            <a:chExt cx="653016" cy="957718"/>
          </a:xfrm>
          <a:solidFill>
            <a:schemeClr val="accent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0" name="フローチャート: 論理積ゲート 29">
              <a:extLst>
                <a:ext uri="{FF2B5EF4-FFF2-40B4-BE49-F238E27FC236}">
                  <a16:creationId xmlns:a16="http://schemas.microsoft.com/office/drawing/2014/main" id="{9CEF0552-8D1A-4E50-BD40-72D48B9D2083}"/>
                </a:ext>
              </a:extLst>
            </p:cNvPr>
            <p:cNvSpPr/>
            <p:nvPr/>
          </p:nvSpPr>
          <p:spPr>
            <a:xfrm rot="5400000">
              <a:off x="4430404" y="4247672"/>
              <a:ext cx="651681" cy="653015"/>
            </a:xfrm>
            <a:prstGeom prst="flowChartDelay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四角形: 上の 2 つの角を丸める 30">
              <a:extLst>
                <a:ext uri="{FF2B5EF4-FFF2-40B4-BE49-F238E27FC236}">
                  <a16:creationId xmlns:a16="http://schemas.microsoft.com/office/drawing/2014/main" id="{A452C74D-C2C3-4E49-8B33-2EDBB86F20DC}"/>
                </a:ext>
              </a:extLst>
            </p:cNvPr>
            <p:cNvSpPr/>
            <p:nvPr/>
          </p:nvSpPr>
          <p:spPr>
            <a:xfrm>
              <a:off x="4429737" y="3942302"/>
              <a:ext cx="653016" cy="306036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BE3F5071-2452-47F5-AF54-8671EF56B0C8}"/>
                </a:ext>
              </a:extLst>
            </p:cNvPr>
            <p:cNvCxnSpPr>
              <a:cxnSpLocks/>
              <a:stCxn id="31" idx="3"/>
              <a:endCxn id="31" idx="1"/>
            </p:cNvCxnSpPr>
            <p:nvPr/>
          </p:nvCxnSpPr>
          <p:spPr>
            <a:xfrm>
              <a:off x="4756245" y="3942302"/>
              <a:ext cx="0" cy="306036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0F5D626-B96A-43D2-8F0F-B8E931A47285}"/>
              </a:ext>
            </a:extLst>
          </p:cNvPr>
          <p:cNvSpPr txBox="1"/>
          <p:nvPr/>
        </p:nvSpPr>
        <p:spPr>
          <a:xfrm>
            <a:off x="1414356" y="4023136"/>
            <a:ext cx="2206053" cy="400110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基幹業務等で使用</a:t>
            </a:r>
          </a:p>
        </p:txBody>
      </p:sp>
    </p:spTree>
    <p:extLst>
      <p:ext uri="{BB962C8B-B14F-4D97-AF65-F5344CB8AC3E}">
        <p14:creationId xmlns:p14="http://schemas.microsoft.com/office/powerpoint/2010/main" val="2122289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animBg="1"/>
      <p:bldP spid="27" grpId="0"/>
      <p:bldP spid="2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2511</TotalTime>
  <Words>900</Words>
  <Application>Microsoft Office PowerPoint</Application>
  <PresentationFormat>画面に合わせる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0" baseType="lpstr">
      <vt:lpstr>HGP創英角ｺﾞｼｯｸUB</vt:lpstr>
      <vt:lpstr>Meiryo UI</vt:lpstr>
      <vt:lpstr>ＭＳ Ｐゴシック</vt:lpstr>
      <vt:lpstr>Arial</vt:lpstr>
      <vt:lpstr>Calibri</vt:lpstr>
      <vt:lpstr>Office テーマ</vt:lpstr>
      <vt:lpstr>パソコンとサーバーの話</vt:lpstr>
      <vt:lpstr>パソコンとサーバー</vt:lpstr>
      <vt:lpstr>サーバーとは</vt:lpstr>
      <vt:lpstr>パソコンのサーバー利用</vt:lpstr>
      <vt:lpstr>堅牢性</vt:lpstr>
      <vt:lpstr>冗長化</vt:lpstr>
      <vt:lpstr>冗長化</vt:lpstr>
      <vt:lpstr>サーバーＯＳ</vt:lpstr>
      <vt:lpstr>ホストとサーバー</vt:lpstr>
      <vt:lpstr>ダウンサイジング</vt:lpstr>
      <vt:lpstr>ダウンサイジング</vt:lpstr>
      <vt:lpstr>呼び方について</vt:lpstr>
      <vt:lpstr>まとめ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風間達矢</dc:creator>
  <cp:lastModifiedBy>達矢 風間</cp:lastModifiedBy>
  <cp:revision>155</cp:revision>
  <dcterms:created xsi:type="dcterms:W3CDTF">2017-07-26T23:20:02Z</dcterms:created>
  <dcterms:modified xsi:type="dcterms:W3CDTF">2018-12-27T00:33:35Z</dcterms:modified>
</cp:coreProperties>
</file>