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82" r:id="rId3"/>
    <p:sldId id="283" r:id="rId4"/>
    <p:sldId id="284" r:id="rId5"/>
    <p:sldId id="285" r:id="rId6"/>
    <p:sldId id="286" r:id="rId7"/>
    <p:sldId id="287" r:id="rId8"/>
    <p:sldId id="288" r:id="rId9"/>
    <p:sldId id="289" r:id="rId10"/>
    <p:sldId id="290" r:id="rId11"/>
    <p:sldId id="291" r:id="rId12"/>
    <p:sldId id="29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BFBFBF"/>
    <a:srgbClr val="0000CC"/>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0" d="100"/>
          <a:sy n="110" d="100"/>
        </p:scale>
        <p:origin x="160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7914"/>
            <a:ext cx="7772400" cy="2387600"/>
          </a:xfrm>
          <a:noFill/>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107588"/>
            <a:ext cx="6858000" cy="1655763"/>
          </a:xfrm>
          <a:noFill/>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0A6FA248-0F7F-4291-86CA-9CBB880C5D48}"/>
              </a:ext>
            </a:extLst>
          </p:cNvPr>
          <p:cNvPicPr>
            <a:picLocks noChangeAspect="1"/>
          </p:cNvPicPr>
          <p:nvPr userDrawn="1"/>
        </p:nvPicPr>
        <p:blipFill>
          <a:blip r:embed="rId2"/>
          <a:stretch>
            <a:fillRect/>
          </a:stretch>
        </p:blipFill>
        <p:spPr>
          <a:xfrm>
            <a:off x="7747894" y="562073"/>
            <a:ext cx="1396105" cy="231668"/>
          </a:xfrm>
          <a:prstGeom prst="rect">
            <a:avLst/>
          </a:prstGeom>
        </p:spPr>
      </p:pic>
    </p:spTree>
    <p:extLst>
      <p:ext uri="{BB962C8B-B14F-4D97-AF65-F5344CB8AC3E}">
        <p14:creationId xmlns:p14="http://schemas.microsoft.com/office/powerpoint/2010/main" val="235740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noFill/>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300964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7"/>
            <a:ext cx="1971675" cy="581183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5" y="365127"/>
            <a:ext cx="5800725" cy="5811839"/>
          </a:xfrm>
          <a:noFill/>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399668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ja-JP" altLang="en-US"/>
              <a:t>マスター タイトルの書式設定</a:t>
            </a:r>
            <a:endParaRPr lang="en-US" dirty="0"/>
          </a:p>
        </p:txBody>
      </p:sp>
      <p:sp>
        <p:nvSpPr>
          <p:cNvPr id="3" name="Content Placeholder 2"/>
          <p:cNvSpPr>
            <a:spLocks noGrp="1"/>
          </p:cNvSpPr>
          <p:nvPr>
            <p:ph idx="1"/>
          </p:nvPr>
        </p:nvSpPr>
        <p:spPr>
          <a:xfrm>
            <a:off x="0" y="5168052"/>
            <a:ext cx="9143999" cy="1689947"/>
          </a:xfrm>
          <a:solidFill>
            <a:schemeClr val="bg2"/>
          </a:solidFill>
        </p:spPr>
        <p:txBody>
          <a:bodyPr>
            <a:normAutofit/>
          </a:bodyPr>
          <a:lstStyle>
            <a:lvl1pPr>
              <a:lnSpc>
                <a:spcPct val="150000"/>
              </a:lnSpc>
              <a:spcBef>
                <a:spcPts val="0"/>
              </a:spcBef>
              <a:defRPr sz="1400">
                <a:latin typeface="Meiryo UI" panose="020B0604030504040204" pitchFamily="50" charset="-128"/>
                <a:ea typeface="Meiryo UI" panose="020B0604030504040204" pitchFamily="50" charset="-128"/>
              </a:defRPr>
            </a:lvl1pPr>
            <a:lvl2pPr>
              <a:defRPr sz="1200">
                <a:latin typeface="Meiryo UI" panose="020B0604030504040204" pitchFamily="50" charset="-128"/>
                <a:ea typeface="Meiryo UI" panose="020B0604030504040204" pitchFamily="50" charset="-128"/>
              </a:defRPr>
            </a:lvl2pPr>
            <a:lvl3pPr>
              <a:defRPr sz="1100">
                <a:latin typeface="Meiryo UI" panose="020B0604030504040204" pitchFamily="50" charset="-128"/>
                <a:ea typeface="Meiryo UI" panose="020B0604030504040204" pitchFamily="50" charset="-128"/>
              </a:defRPr>
            </a:lvl3pPr>
            <a:lvl4pPr>
              <a:defRPr sz="1050">
                <a:latin typeface="Meiryo UI" panose="020B0604030504040204" pitchFamily="50" charset="-128"/>
                <a:ea typeface="Meiryo UI" panose="020B0604030504040204" pitchFamily="50" charset="-128"/>
              </a:defRPr>
            </a:lvl4pPr>
            <a:lvl5pPr>
              <a:defRPr sz="1050">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2AB91964-F318-457E-ADE4-53718395FA4C}"/>
              </a:ext>
            </a:extLst>
          </p:cNvPr>
          <p:cNvPicPr>
            <a:picLocks noChangeAspect="1"/>
          </p:cNvPicPr>
          <p:nvPr userDrawn="1"/>
        </p:nvPicPr>
        <p:blipFill>
          <a:blip r:embed="rId2"/>
          <a:stretch>
            <a:fillRect/>
          </a:stretch>
        </p:blipFill>
        <p:spPr>
          <a:xfrm>
            <a:off x="7747894" y="562073"/>
            <a:ext cx="1396105" cy="231668"/>
          </a:xfrm>
          <a:prstGeom prst="rect">
            <a:avLst/>
          </a:prstGeom>
        </p:spPr>
      </p:pic>
    </p:spTree>
    <p:extLst>
      <p:ext uri="{BB962C8B-B14F-4D97-AF65-F5344CB8AC3E}">
        <p14:creationId xmlns:p14="http://schemas.microsoft.com/office/powerpoint/2010/main" val="229461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4"/>
            <a:ext cx="7886700" cy="2852737"/>
          </a:xfrm>
          <a:noFill/>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8"/>
            <a:ext cx="7886700" cy="1500187"/>
          </a:xfrm>
          <a:noFill/>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30868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9"/>
          </a:xfrm>
          <a:noFill/>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9"/>
          </a:xfrm>
          <a:noFill/>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4090603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a:no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a:noFill/>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5" y="1681163"/>
            <a:ext cx="3887391" cy="823912"/>
          </a:xfrm>
          <a:no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5" y="2505075"/>
            <a:ext cx="3887391" cy="3684588"/>
          </a:xfrm>
          <a:noFill/>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279475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53050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144651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a:no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2"/>
            <a:ext cx="2949178" cy="3811588"/>
          </a:xfrm>
          <a:no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1518531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a:no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2"/>
            <a:ext cx="2949178" cy="3811588"/>
          </a:xfrm>
          <a:no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670444F-4CC3-4E23-9F0B-70391227EA8D}" type="datetimeFigureOut">
              <a:rPr kumimoji="1" lang="ja-JP" altLang="en-US" smtClean="0"/>
              <a:t>2018/12/27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260184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25378"/>
          </a:xfrm>
          <a:prstGeom prst="rect">
            <a:avLst/>
          </a:prstGeom>
          <a:gradFill flip="none" rotWithShape="1">
            <a:gsLst>
              <a:gs pos="0">
                <a:schemeClr val="bg2">
                  <a:shade val="30000"/>
                  <a:satMod val="115000"/>
                  <a:alpha val="80000"/>
                </a:schemeClr>
              </a:gs>
              <a:gs pos="50000">
                <a:schemeClr val="bg2">
                  <a:shade val="67500"/>
                  <a:satMod val="115000"/>
                  <a:alpha val="65000"/>
                </a:schemeClr>
              </a:gs>
              <a:gs pos="100000">
                <a:schemeClr val="bg2">
                  <a:shade val="100000"/>
                  <a:satMod val="115000"/>
                  <a:alpha val="30000"/>
                </a:schemeClr>
              </a:gs>
            </a:gsLst>
            <a:lin ang="5400000" scaled="1"/>
            <a:tileRect/>
          </a:gradFill>
          <a:ln>
            <a:noFill/>
          </a:ln>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0" y="5153025"/>
            <a:ext cx="9144000" cy="1704975"/>
          </a:xfrm>
          <a:prstGeom prst="rect">
            <a:avLst/>
          </a:prstGeom>
          <a:solidFill>
            <a:schemeClr val="bg2"/>
          </a:solidFill>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0444F-4CC3-4E23-9F0B-70391227EA8D}" type="datetimeFigureOut">
              <a:rPr kumimoji="1" lang="ja-JP" altLang="en-US" smtClean="0"/>
              <a:t>2018/12/27</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72300" y="11510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DD25F-730C-491D-9B0A-0DCBEB1C216B}" type="slidenum">
              <a:rPr kumimoji="1" lang="ja-JP" altLang="en-US" smtClean="0"/>
              <a:t>‹#›</a:t>
            </a:fld>
            <a:endParaRPr kumimoji="1" lang="ja-JP" altLang="en-US"/>
          </a:p>
        </p:txBody>
      </p:sp>
    </p:spTree>
    <p:extLst>
      <p:ext uri="{BB962C8B-B14F-4D97-AF65-F5344CB8AC3E}">
        <p14:creationId xmlns:p14="http://schemas.microsoft.com/office/powerpoint/2010/main" val="421861126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100000"/>
        </a:lnSpc>
        <a:spcBef>
          <a:spcPct val="0"/>
        </a:spcBef>
        <a:buNone/>
        <a:defRPr kumimoji="1" sz="2800" b="1" kern="1200">
          <a:solidFill>
            <a:schemeClr val="tx1"/>
          </a:solidFill>
          <a:latin typeface="HGP創英角ｺﾞｼｯｸUB" panose="020B0900000000000000" pitchFamily="50" charset="-128"/>
          <a:ea typeface="HGP創英角ｺﾞｼｯｸUB" panose="020B0900000000000000" pitchFamily="50" charset="-128"/>
          <a:cs typeface="+mj-cs"/>
        </a:defRPr>
      </a:lvl1pPr>
    </p:titleStyle>
    <p:bodyStyle>
      <a:lvl1pPr marL="0" indent="0" algn="l" defTabSz="914400" rtl="0" eaLnBrk="1" latinLnBrk="0" hangingPunct="1">
        <a:lnSpc>
          <a:spcPct val="150000"/>
        </a:lnSpc>
        <a:spcBef>
          <a:spcPts val="0"/>
        </a:spcBef>
        <a:buFont typeface="Arial" panose="020B0604020202020204" pitchFamily="34" charset="0"/>
        <a:buNone/>
        <a:defRPr kumimoji="1" sz="14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1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05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05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8C387578-0F18-4BDB-80E7-9D337D653256}"/>
              </a:ext>
            </a:extLst>
          </p:cNvPr>
          <p:cNvSpPr>
            <a:spLocks noGrp="1"/>
          </p:cNvSpPr>
          <p:nvPr>
            <p:ph type="ctrTitle"/>
          </p:nvPr>
        </p:nvSpPr>
        <p:spPr/>
        <p:txBody>
          <a:bodyPr>
            <a:normAutofit/>
          </a:bodyPr>
          <a:lstStyle/>
          <a:p>
            <a:r>
              <a:rPr lang="ja-JP" altLang="en-US" dirty="0"/>
              <a:t>情報セキュリティ</a:t>
            </a:r>
            <a:r>
              <a:rPr lang="ja-JP" altLang="en-US" sz="4000" dirty="0">
                <a:solidFill>
                  <a:schemeClr val="tx1">
                    <a:lumMod val="50000"/>
                    <a:lumOff val="50000"/>
                  </a:schemeClr>
                </a:solidFill>
              </a:rPr>
              <a:t>って</a:t>
            </a:r>
            <a:r>
              <a:rPr lang="ja-JP" altLang="en-US" dirty="0"/>
              <a:t>何？</a:t>
            </a:r>
            <a:br>
              <a:rPr lang="en-US" altLang="ja-JP" dirty="0"/>
            </a:br>
            <a:r>
              <a:rPr lang="ja-JP" altLang="en-US" sz="4000" dirty="0">
                <a:solidFill>
                  <a:schemeClr val="tx1">
                    <a:lumMod val="50000"/>
                    <a:lumOff val="50000"/>
                  </a:schemeClr>
                </a:solidFill>
              </a:rPr>
              <a:t>という話</a:t>
            </a:r>
            <a:endParaRPr kumimoji="1" lang="ja-JP" altLang="en-US" dirty="0">
              <a:solidFill>
                <a:schemeClr val="tx1">
                  <a:lumMod val="50000"/>
                  <a:lumOff val="50000"/>
                </a:schemeClr>
              </a:solidFill>
            </a:endParaRPr>
          </a:p>
        </p:txBody>
      </p:sp>
      <p:sp>
        <p:nvSpPr>
          <p:cNvPr id="11" name="サブタイトル 10">
            <a:extLst>
              <a:ext uri="{FF2B5EF4-FFF2-40B4-BE49-F238E27FC236}">
                <a16:creationId xmlns:a16="http://schemas.microsoft.com/office/drawing/2014/main" id="{1A7746DA-D916-4849-A76E-887A8450065E}"/>
              </a:ext>
            </a:extLst>
          </p:cNvPr>
          <p:cNvSpPr>
            <a:spLocks noGrp="1"/>
          </p:cNvSpPr>
          <p:nvPr>
            <p:ph type="subTitle" idx="1"/>
          </p:nvPr>
        </p:nvSpPr>
        <p:spPr>
          <a:xfrm>
            <a:off x="1143000" y="2976953"/>
            <a:ext cx="6858000" cy="2459128"/>
          </a:xfrm>
        </p:spPr>
        <p:txBody>
          <a:bodyPr>
            <a:normAutofit/>
          </a:bodyPr>
          <a:lstStyle/>
          <a:p>
            <a:endParaRPr lang="en-US" altLang="ja-JP" b="1" dirty="0">
              <a:solidFill>
                <a:schemeClr val="accent1"/>
              </a:solidFill>
              <a:latin typeface="Arial" panose="020B0604020202020204" pitchFamily="34" charset="0"/>
              <a:cs typeface="Arial" panose="020B0604020202020204" pitchFamily="34" charset="0"/>
            </a:endParaRPr>
          </a:p>
          <a:p>
            <a:r>
              <a:rPr lang="en-US" altLang="ja-JP" b="1" dirty="0">
                <a:solidFill>
                  <a:schemeClr val="accent1"/>
                </a:solidFill>
                <a:latin typeface="Arial" panose="020B0604020202020204" pitchFamily="34" charset="0"/>
                <a:cs typeface="Arial" panose="020B0604020202020204" pitchFamily="34" charset="0"/>
              </a:rPr>
              <a:t>【</a:t>
            </a:r>
            <a:r>
              <a:rPr lang="ja-JP" altLang="en-US" b="1" dirty="0">
                <a:solidFill>
                  <a:schemeClr val="accent1"/>
                </a:solidFill>
                <a:latin typeface="Arial" panose="020B0604020202020204" pitchFamily="34" charset="0"/>
                <a:cs typeface="Arial" panose="020B0604020202020204" pitchFamily="34" charset="0"/>
              </a:rPr>
              <a:t>関連ワード</a:t>
            </a:r>
            <a:r>
              <a:rPr lang="en-US" altLang="ja-JP" b="1" dirty="0">
                <a:solidFill>
                  <a:schemeClr val="accent1"/>
                </a:solidFill>
                <a:latin typeface="Arial" panose="020B0604020202020204" pitchFamily="34" charset="0"/>
                <a:cs typeface="Arial" panose="020B0604020202020204" pitchFamily="34" charset="0"/>
              </a:rPr>
              <a:t>】</a:t>
            </a:r>
          </a:p>
          <a:p>
            <a:pPr>
              <a:spcBef>
                <a:spcPts val="600"/>
              </a:spcBef>
            </a:pPr>
            <a:r>
              <a:rPr lang="ja-JP" altLang="en-US" dirty="0">
                <a:solidFill>
                  <a:schemeClr val="accent1"/>
                </a:solidFill>
                <a:latin typeface="Arial" panose="020B0604020202020204" pitchFamily="34" charset="0"/>
                <a:cs typeface="Arial" panose="020B0604020202020204" pitchFamily="34" charset="0"/>
              </a:rPr>
              <a:t>機密性（</a:t>
            </a:r>
            <a:r>
              <a:rPr lang="en-US" altLang="ja-JP" dirty="0">
                <a:solidFill>
                  <a:schemeClr val="accent1"/>
                </a:solidFill>
                <a:latin typeface="Arial" panose="020B0604020202020204" pitchFamily="34" charset="0"/>
                <a:cs typeface="Arial" panose="020B0604020202020204" pitchFamily="34" charset="0"/>
              </a:rPr>
              <a:t>Confidentiality</a:t>
            </a:r>
            <a:r>
              <a:rPr lang="ja-JP" altLang="en-US" dirty="0">
                <a:solidFill>
                  <a:schemeClr val="accent1"/>
                </a:solidFill>
                <a:latin typeface="Arial" panose="020B0604020202020204" pitchFamily="34" charset="0"/>
                <a:cs typeface="Arial" panose="020B0604020202020204" pitchFamily="34" charset="0"/>
              </a:rPr>
              <a:t>）、完全性（</a:t>
            </a:r>
            <a:r>
              <a:rPr lang="en-US" altLang="ja-JP" dirty="0">
                <a:solidFill>
                  <a:schemeClr val="accent1"/>
                </a:solidFill>
                <a:latin typeface="Arial" panose="020B0604020202020204" pitchFamily="34" charset="0"/>
                <a:cs typeface="Arial" panose="020B0604020202020204" pitchFamily="34" charset="0"/>
              </a:rPr>
              <a:t>Integrity</a:t>
            </a:r>
            <a:r>
              <a:rPr lang="ja-JP" altLang="en-US" dirty="0">
                <a:solidFill>
                  <a:schemeClr val="accent1"/>
                </a:solidFill>
                <a:latin typeface="Arial" panose="020B0604020202020204" pitchFamily="34" charset="0"/>
                <a:cs typeface="Arial" panose="020B0604020202020204" pitchFamily="34" charset="0"/>
              </a:rPr>
              <a:t>）、</a:t>
            </a:r>
            <a:endParaRPr lang="en-US" altLang="ja-JP" dirty="0">
              <a:solidFill>
                <a:schemeClr val="accent1"/>
              </a:solidFill>
              <a:latin typeface="Arial" panose="020B0604020202020204" pitchFamily="34" charset="0"/>
              <a:cs typeface="Arial" panose="020B0604020202020204" pitchFamily="34" charset="0"/>
            </a:endParaRPr>
          </a:p>
          <a:p>
            <a:pPr>
              <a:spcBef>
                <a:spcPts val="600"/>
              </a:spcBef>
            </a:pPr>
            <a:r>
              <a:rPr lang="ja-JP" altLang="en-US" dirty="0">
                <a:solidFill>
                  <a:schemeClr val="accent1"/>
                </a:solidFill>
                <a:latin typeface="Arial" panose="020B0604020202020204" pitchFamily="34" charset="0"/>
                <a:cs typeface="Arial" panose="020B0604020202020204" pitchFamily="34" charset="0"/>
              </a:rPr>
              <a:t>可用性（</a:t>
            </a:r>
            <a:r>
              <a:rPr lang="en-US" altLang="ja-JP" dirty="0">
                <a:solidFill>
                  <a:schemeClr val="accent1"/>
                </a:solidFill>
                <a:latin typeface="Arial" panose="020B0604020202020204" pitchFamily="34" charset="0"/>
                <a:cs typeface="Arial" panose="020B0604020202020204" pitchFamily="34" charset="0"/>
              </a:rPr>
              <a:t>Availability</a:t>
            </a:r>
            <a:r>
              <a:rPr lang="ja-JP" altLang="en-US" dirty="0">
                <a:solidFill>
                  <a:schemeClr val="accent1"/>
                </a:solidFill>
                <a:latin typeface="Arial" panose="020B0604020202020204" pitchFamily="34" charset="0"/>
                <a:cs typeface="Arial" panose="020B0604020202020204" pitchFamily="34" charset="0"/>
              </a:rPr>
              <a:t>）、情報セキュリティの</a:t>
            </a:r>
            <a:r>
              <a:rPr lang="en-US" altLang="ja-JP" dirty="0">
                <a:solidFill>
                  <a:schemeClr val="accent1"/>
                </a:solidFill>
                <a:latin typeface="Arial" panose="020B0604020202020204" pitchFamily="34" charset="0"/>
                <a:cs typeface="Arial" panose="020B0604020202020204" pitchFamily="34" charset="0"/>
              </a:rPr>
              <a:t>CIA</a:t>
            </a:r>
            <a:r>
              <a:rPr lang="ja-JP" altLang="en-US" dirty="0">
                <a:solidFill>
                  <a:schemeClr val="accent1"/>
                </a:solidFill>
                <a:latin typeface="Arial" panose="020B0604020202020204" pitchFamily="34" charset="0"/>
                <a:cs typeface="Arial" panose="020B0604020202020204" pitchFamily="34" charset="0"/>
              </a:rPr>
              <a:t>、</a:t>
            </a:r>
            <a:endParaRPr lang="en-US" altLang="ja-JP" dirty="0">
              <a:solidFill>
                <a:schemeClr val="accent1"/>
              </a:solidFill>
              <a:latin typeface="Arial" panose="020B0604020202020204" pitchFamily="34" charset="0"/>
              <a:cs typeface="Arial" panose="020B0604020202020204" pitchFamily="34" charset="0"/>
            </a:endParaRPr>
          </a:p>
          <a:p>
            <a:pPr>
              <a:spcBef>
                <a:spcPts val="600"/>
              </a:spcBef>
            </a:pPr>
            <a:r>
              <a:rPr lang="ja-JP" altLang="en-US" dirty="0">
                <a:solidFill>
                  <a:schemeClr val="accent1"/>
                </a:solidFill>
                <a:latin typeface="Arial" panose="020B0604020202020204" pitchFamily="34" charset="0"/>
                <a:cs typeface="Arial" panose="020B0604020202020204" pitchFamily="34" charset="0"/>
              </a:rPr>
              <a:t>真正性（</a:t>
            </a:r>
            <a:r>
              <a:rPr lang="en-US" altLang="ja-JP" dirty="0">
                <a:solidFill>
                  <a:schemeClr val="accent1"/>
                </a:solidFill>
                <a:latin typeface="Arial" panose="020B0604020202020204" pitchFamily="34" charset="0"/>
                <a:cs typeface="Arial" panose="020B0604020202020204" pitchFamily="34" charset="0"/>
              </a:rPr>
              <a:t>Authenticity</a:t>
            </a:r>
            <a:r>
              <a:rPr lang="ja-JP" altLang="en-US" dirty="0">
                <a:solidFill>
                  <a:schemeClr val="accent1"/>
                </a:solidFill>
                <a:latin typeface="Arial" panose="020B0604020202020204" pitchFamily="34" charset="0"/>
                <a:cs typeface="Arial" panose="020B0604020202020204" pitchFamily="34" charset="0"/>
              </a:rPr>
              <a:t>）、責任追跡性（</a:t>
            </a:r>
            <a:r>
              <a:rPr lang="en-US" altLang="ja-JP" dirty="0">
                <a:solidFill>
                  <a:schemeClr val="accent1"/>
                </a:solidFill>
                <a:latin typeface="Arial" panose="020B0604020202020204" pitchFamily="34" charset="0"/>
                <a:cs typeface="Arial" panose="020B0604020202020204" pitchFamily="34" charset="0"/>
              </a:rPr>
              <a:t>Accountability</a:t>
            </a:r>
            <a:r>
              <a:rPr lang="ja-JP" altLang="en-US" dirty="0">
                <a:solidFill>
                  <a:schemeClr val="accent1"/>
                </a:solidFill>
                <a:latin typeface="Arial" panose="020B0604020202020204" pitchFamily="34" charset="0"/>
                <a:cs typeface="Arial" panose="020B0604020202020204" pitchFamily="34" charset="0"/>
              </a:rPr>
              <a:t>）、</a:t>
            </a:r>
            <a:endParaRPr lang="en-US" altLang="ja-JP" dirty="0">
              <a:solidFill>
                <a:schemeClr val="accent1"/>
              </a:solidFill>
              <a:latin typeface="Arial" panose="020B0604020202020204" pitchFamily="34" charset="0"/>
              <a:cs typeface="Arial" panose="020B0604020202020204" pitchFamily="34" charset="0"/>
            </a:endParaRPr>
          </a:p>
          <a:p>
            <a:pPr>
              <a:spcBef>
                <a:spcPts val="600"/>
              </a:spcBef>
            </a:pPr>
            <a:r>
              <a:rPr lang="ja-JP" altLang="en-US" dirty="0">
                <a:solidFill>
                  <a:schemeClr val="accent1"/>
                </a:solidFill>
                <a:latin typeface="Arial" panose="020B0604020202020204" pitchFamily="34" charset="0"/>
                <a:cs typeface="Arial" panose="020B0604020202020204" pitchFamily="34" charset="0"/>
              </a:rPr>
              <a:t>信頼性（</a:t>
            </a:r>
            <a:r>
              <a:rPr lang="en-US" altLang="ja-JP" dirty="0">
                <a:solidFill>
                  <a:schemeClr val="accent1"/>
                </a:solidFill>
                <a:latin typeface="Arial" panose="020B0604020202020204" pitchFamily="34" charset="0"/>
                <a:cs typeface="Arial" panose="020B0604020202020204" pitchFamily="34" charset="0"/>
              </a:rPr>
              <a:t>Reliability</a:t>
            </a:r>
            <a:r>
              <a:rPr lang="ja-JP" altLang="en-US" dirty="0">
                <a:solidFill>
                  <a:schemeClr val="accent1"/>
                </a:solidFill>
                <a:latin typeface="Arial" panose="020B0604020202020204" pitchFamily="34" charset="0"/>
                <a:cs typeface="Arial" panose="020B0604020202020204" pitchFamily="34" charset="0"/>
              </a:rPr>
              <a:t>）、否認防止（</a:t>
            </a:r>
            <a:r>
              <a:rPr lang="en-US" altLang="ja-JP" dirty="0">
                <a:solidFill>
                  <a:schemeClr val="accent1"/>
                </a:solidFill>
                <a:latin typeface="Arial" panose="020B0604020202020204" pitchFamily="34" charset="0"/>
                <a:cs typeface="Arial" panose="020B0604020202020204" pitchFamily="34" charset="0"/>
              </a:rPr>
              <a:t>Non-repudiation</a:t>
            </a:r>
            <a:r>
              <a:rPr lang="ja-JP" altLang="en-US" dirty="0">
                <a:solidFill>
                  <a:schemeClr val="accent1"/>
                </a:solidFill>
                <a:latin typeface="Arial" panose="020B0604020202020204" pitchFamily="34" charset="0"/>
                <a:cs typeface="Arial" panose="020B0604020202020204" pitchFamily="34" charset="0"/>
              </a:rPr>
              <a:t>）</a:t>
            </a:r>
            <a:endParaRPr lang="en-US" altLang="ja-JP" dirty="0">
              <a:solidFill>
                <a:schemeClr val="accent1"/>
              </a:solidFill>
              <a:latin typeface="Arial" panose="020B0604020202020204" pitchFamily="34" charset="0"/>
              <a:cs typeface="Arial" panose="020B0604020202020204" pitchFamily="34" charset="0"/>
            </a:endParaRPr>
          </a:p>
        </p:txBody>
      </p:sp>
      <p:grpSp>
        <p:nvGrpSpPr>
          <p:cNvPr id="4" name="グループ化 マウス">
            <a:extLst>
              <a:ext uri="{FF2B5EF4-FFF2-40B4-BE49-F238E27FC236}">
                <a16:creationId xmlns:a16="http://schemas.microsoft.com/office/drawing/2014/main" id="{1A12F597-1E91-468A-86B4-F320C3E21907}"/>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5" name="フローチャート: 論理積ゲート 4">
              <a:extLst>
                <a:ext uri="{FF2B5EF4-FFF2-40B4-BE49-F238E27FC236}">
                  <a16:creationId xmlns:a16="http://schemas.microsoft.com/office/drawing/2014/main" id="{2D04F156-3CEA-4123-A639-BBA1247146C0}"/>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 上の 2 つの角を丸める 5">
              <a:extLst>
                <a:ext uri="{FF2B5EF4-FFF2-40B4-BE49-F238E27FC236}">
                  <a16:creationId xmlns:a16="http://schemas.microsoft.com/office/drawing/2014/main" id="{F088F684-6F94-4EFC-BB9A-F27F96D1C0F6}"/>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34B6B5D8-B142-4BA8-9F69-2E7EDEA2244E}"/>
                </a:ext>
              </a:extLst>
            </p:cNvPr>
            <p:cNvCxnSpPr>
              <a:cxnSpLocks/>
              <a:stCxn id="6" idx="3"/>
              <a:endCxn id="6"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グループ化 7">
            <a:extLst>
              <a:ext uri="{FF2B5EF4-FFF2-40B4-BE49-F238E27FC236}">
                <a16:creationId xmlns:a16="http://schemas.microsoft.com/office/drawing/2014/main" id="{9C9E81E7-1C4A-4E8A-8BB5-2CD6D15DF368}"/>
              </a:ext>
            </a:extLst>
          </p:cNvPr>
          <p:cNvGrpSpPr/>
          <p:nvPr/>
        </p:nvGrpSpPr>
        <p:grpSpPr>
          <a:xfrm>
            <a:off x="1143000" y="5414065"/>
            <a:ext cx="7168558" cy="1311215"/>
            <a:chOff x="1143000" y="5296619"/>
            <a:chExt cx="7168558" cy="1311215"/>
          </a:xfrm>
        </p:grpSpPr>
        <p:sp>
          <p:nvSpPr>
            <p:cNvPr id="9" name="四角形: 角を丸くする 8">
              <a:extLst>
                <a:ext uri="{FF2B5EF4-FFF2-40B4-BE49-F238E27FC236}">
                  <a16:creationId xmlns:a16="http://schemas.microsoft.com/office/drawing/2014/main" id="{0A7AA7F6-114A-4D0A-A6F1-F1674D33DD61}"/>
                </a:ext>
              </a:extLst>
            </p:cNvPr>
            <p:cNvSpPr/>
            <p:nvPr/>
          </p:nvSpPr>
          <p:spPr>
            <a:xfrm>
              <a:off x="1143000" y="5296619"/>
              <a:ext cx="6858000" cy="1311215"/>
            </a:xfrm>
            <a:prstGeom prst="roundRect">
              <a:avLst/>
            </a:prstGeom>
            <a:solidFill>
              <a:schemeClr val="bg1">
                <a:lumMod val="9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7BB07005-86BD-4A34-AA3B-C385E27F8996}"/>
                </a:ext>
              </a:extLst>
            </p:cNvPr>
            <p:cNvSpPr txBox="1"/>
            <p:nvPr/>
          </p:nvSpPr>
          <p:spPr>
            <a:xfrm>
              <a:off x="1273868" y="5373659"/>
              <a:ext cx="2893741" cy="369332"/>
            </a:xfrm>
            <a:prstGeom prst="rect">
              <a:avLst/>
            </a:prstGeom>
            <a:noFill/>
          </p:spPr>
          <p:txBody>
            <a:bodyPr wrap="none" rtlCol="0">
              <a:spAutoFit/>
            </a:bodyPr>
            <a:lstStyle/>
            <a:p>
              <a:r>
                <a:rPr kumimoji="1" lang="ja-JP" altLang="en-US" u="sng">
                  <a:solidFill>
                    <a:schemeClr val="accent1">
                      <a:lumMod val="60000"/>
                      <a:lumOff val="40000"/>
                    </a:schemeClr>
                  </a:solidFill>
                  <a:latin typeface="HGP創英角ｺﾞｼｯｸUB" panose="020B0900000000000000" pitchFamily="50" charset="-128"/>
                  <a:ea typeface="HGP創英角ｺﾞｼｯｸUB" panose="020B0900000000000000" pitchFamily="50" charset="-128"/>
                </a:rPr>
                <a:t>クリックのタイミングについて</a:t>
              </a:r>
            </a:p>
          </p:txBody>
        </p:sp>
        <p:sp>
          <p:nvSpPr>
            <p:cNvPr id="13" name="テキスト ボックス 12">
              <a:extLst>
                <a:ext uri="{FF2B5EF4-FFF2-40B4-BE49-F238E27FC236}">
                  <a16:creationId xmlns:a16="http://schemas.microsoft.com/office/drawing/2014/main" id="{ACC8F566-21D5-4A33-8CD9-B1DC91D0C6B4}"/>
                </a:ext>
              </a:extLst>
            </p:cNvPr>
            <p:cNvSpPr txBox="1"/>
            <p:nvPr/>
          </p:nvSpPr>
          <p:spPr>
            <a:xfrm>
              <a:off x="1453558" y="5719313"/>
              <a:ext cx="6858000" cy="795089"/>
            </a:xfrm>
            <a:prstGeom prst="rect">
              <a:avLst/>
            </a:prstGeom>
            <a:noFill/>
          </p:spPr>
          <p:txBody>
            <a:bodyPr wrap="square" rtlCol="0">
              <a:spAutoFit/>
            </a:bodyPr>
            <a:lstStyle/>
            <a:p>
              <a:pPr>
                <a:lnSpc>
                  <a:spcPts val="1900"/>
                </a:lnSpc>
              </a:pPr>
              <a:r>
                <a:rPr kumimoji="1" lang="ja-JP" altLang="en-US" sz="1400">
                  <a:solidFill>
                    <a:schemeClr val="tx1">
                      <a:lumMod val="50000"/>
                      <a:lumOff val="50000"/>
                    </a:schemeClr>
                  </a:solidFill>
                  <a:latin typeface="ＭＳ Ｐゴシック" panose="020B0600070205080204" pitchFamily="50" charset="-128"/>
                  <a:ea typeface="ＭＳ Ｐゴシック" panose="020B0600070205080204" pitchFamily="50" charset="-128"/>
                </a:rPr>
                <a:t>画面右上にあるマウスマーク（　　）が表示されたら、</a:t>
              </a:r>
              <a:endParaRPr kumimoji="1" lang="en-US" altLang="ja-JP" sz="1400">
                <a:solidFill>
                  <a:schemeClr val="tx1">
                    <a:lumMod val="50000"/>
                    <a:lumOff val="50000"/>
                  </a:schemeClr>
                </a:solidFill>
                <a:latin typeface="ＭＳ Ｐゴシック" panose="020B0600070205080204" pitchFamily="50" charset="-128"/>
                <a:ea typeface="ＭＳ Ｐゴシック" panose="020B0600070205080204" pitchFamily="50" charset="-128"/>
              </a:endParaRPr>
            </a:p>
            <a:p>
              <a:pPr>
                <a:lnSpc>
                  <a:spcPts val="1900"/>
                </a:lnSpc>
              </a:pPr>
              <a:r>
                <a:rPr kumimoji="1" lang="ja-JP" altLang="en-US" sz="1400">
                  <a:solidFill>
                    <a:schemeClr val="tx1">
                      <a:lumMod val="50000"/>
                      <a:lumOff val="50000"/>
                    </a:schemeClr>
                  </a:solidFill>
                  <a:latin typeface="ＭＳ Ｐゴシック" panose="020B0600070205080204" pitchFamily="50" charset="-128"/>
                  <a:ea typeface="ＭＳ Ｐゴシック" panose="020B0600070205080204" pitchFamily="50" charset="-128"/>
                </a:rPr>
                <a:t>マウスをクリックして次に進んでください（クリックはマークの上でなくても構いません）。</a:t>
              </a:r>
              <a:endParaRPr kumimoji="1" lang="en-US" altLang="ja-JP" sz="1400">
                <a:solidFill>
                  <a:schemeClr val="tx1">
                    <a:lumMod val="50000"/>
                    <a:lumOff val="50000"/>
                  </a:schemeClr>
                </a:solidFill>
                <a:latin typeface="ＭＳ Ｐゴシック" panose="020B0600070205080204" pitchFamily="50" charset="-128"/>
                <a:ea typeface="ＭＳ Ｐゴシック" panose="020B0600070205080204" pitchFamily="50" charset="-128"/>
              </a:endParaRPr>
            </a:p>
            <a:p>
              <a:r>
                <a:rPr kumimoji="1" lang="ja-JP" altLang="en-US" sz="1400">
                  <a:solidFill>
                    <a:schemeClr val="tx1">
                      <a:lumMod val="50000"/>
                      <a:lumOff val="50000"/>
                    </a:schemeClr>
                  </a:solidFill>
                  <a:latin typeface="ＭＳ Ｐゴシック" panose="020B0600070205080204" pitchFamily="50" charset="-128"/>
                  <a:ea typeface="ＭＳ Ｐゴシック" panose="020B0600070205080204" pitchFamily="50" charset="-128"/>
                </a:rPr>
                <a:t>マークが消えている間は、まだアニメーションが実行中です。</a:t>
              </a:r>
            </a:p>
          </p:txBody>
        </p:sp>
        <p:grpSp>
          <p:nvGrpSpPr>
            <p:cNvPr id="14" name="グループ化 マウス">
              <a:extLst>
                <a:ext uri="{FF2B5EF4-FFF2-40B4-BE49-F238E27FC236}">
                  <a16:creationId xmlns:a16="http://schemas.microsoft.com/office/drawing/2014/main" id="{FB6A611A-984C-429A-AA57-3C3ED8D36877}"/>
                </a:ext>
              </a:extLst>
            </p:cNvPr>
            <p:cNvGrpSpPr/>
            <p:nvPr/>
          </p:nvGrpSpPr>
          <p:grpSpPr>
            <a:xfrm>
              <a:off x="3831177" y="5768410"/>
              <a:ext cx="152909" cy="224258"/>
              <a:chOff x="4429737" y="3942302"/>
              <a:chExt cx="653016" cy="957718"/>
            </a:xfrm>
            <a:solidFill>
              <a:schemeClr val="accent4">
                <a:alpha val="50000"/>
              </a:schemeClr>
            </a:solidFill>
            <a:effectLst/>
          </p:grpSpPr>
          <p:sp>
            <p:nvSpPr>
              <p:cNvPr id="15" name="フローチャート: 論理積ゲート 14">
                <a:extLst>
                  <a:ext uri="{FF2B5EF4-FFF2-40B4-BE49-F238E27FC236}">
                    <a16:creationId xmlns:a16="http://schemas.microsoft.com/office/drawing/2014/main" id="{97C569C0-481D-493F-AEA5-1690FFEEEBFF}"/>
                  </a:ext>
                </a:extLst>
              </p:cNvPr>
              <p:cNvSpPr/>
              <p:nvPr/>
            </p:nvSpPr>
            <p:spPr>
              <a:xfrm rot="5400000">
                <a:off x="4430404" y="4247672"/>
                <a:ext cx="651681" cy="653015"/>
              </a:xfrm>
              <a:prstGeom prst="flowChartDelay">
                <a:avLst/>
              </a:prstGeom>
              <a:grp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上の 2 つの角を丸める 15">
                <a:extLst>
                  <a:ext uri="{FF2B5EF4-FFF2-40B4-BE49-F238E27FC236}">
                    <a16:creationId xmlns:a16="http://schemas.microsoft.com/office/drawing/2014/main" id="{15FE2D9D-E991-4710-BB89-E2E49EE3ECFF}"/>
                  </a:ext>
                </a:extLst>
              </p:cNvPr>
              <p:cNvSpPr/>
              <p:nvPr/>
            </p:nvSpPr>
            <p:spPr>
              <a:xfrm>
                <a:off x="4429737" y="3942302"/>
                <a:ext cx="653016" cy="306036"/>
              </a:xfrm>
              <a:prstGeom prst="round2SameRect">
                <a:avLst>
                  <a:gd name="adj1" fmla="val 50000"/>
                  <a:gd name="adj2" fmla="val 0"/>
                </a:avLst>
              </a:prstGeom>
              <a:grp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35F1EE94-5999-417A-B546-D51B0877C0F2}"/>
                  </a:ext>
                </a:extLst>
              </p:cNvPr>
              <p:cNvCxnSpPr>
                <a:cxnSpLocks/>
                <a:stCxn id="16" idx="3"/>
                <a:endCxn id="16" idx="1"/>
              </p:cNvCxnSpPr>
              <p:nvPr/>
            </p:nvCxnSpPr>
            <p:spPr>
              <a:xfrm>
                <a:off x="4756245" y="3942302"/>
                <a:ext cx="0" cy="306036"/>
              </a:xfrm>
              <a:prstGeom prst="line">
                <a:avLst/>
              </a:prstGeom>
              <a:grpFill/>
              <a:ln w="19050">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11394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7C7024-8F98-4262-8D76-85C559DADFA5}"/>
              </a:ext>
            </a:extLst>
          </p:cNvPr>
          <p:cNvSpPr>
            <a:spLocks noGrp="1"/>
          </p:cNvSpPr>
          <p:nvPr>
            <p:ph type="title"/>
          </p:nvPr>
        </p:nvSpPr>
        <p:spPr/>
        <p:txBody>
          <a:bodyPr/>
          <a:lstStyle/>
          <a:p>
            <a:r>
              <a:rPr lang="ja-JP" altLang="en-US" dirty="0"/>
              <a:t>否認防止</a:t>
            </a:r>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Non-repudiation</a:t>
            </a:r>
            <a:r>
              <a:rPr lang="ja-JP" alt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060870E9-01D7-47AD-82A2-0CD773E6181F}"/>
              </a:ext>
            </a:extLst>
          </p:cNvPr>
          <p:cNvSpPr>
            <a:spLocks noGrp="1"/>
          </p:cNvSpPr>
          <p:nvPr>
            <p:ph idx="1"/>
          </p:nvPr>
        </p:nvSpPr>
        <p:spPr/>
        <p:txBody>
          <a:bodyPr/>
          <a:lstStyle/>
          <a:p>
            <a:r>
              <a:rPr lang="ja-JP" altLang="en-US" dirty="0"/>
              <a:t>「否認防止」とは、後になって”無かったこと”にされないようにすることです。</a:t>
            </a:r>
          </a:p>
          <a:p>
            <a:r>
              <a:rPr lang="ja-JP" altLang="en-US" dirty="0"/>
              <a:t>そのために、このデータは以前（○年○月○日○時○分○秒）、確かに存在していたということを証明できるようにしておかなければいけません。</a:t>
            </a:r>
          </a:p>
          <a:p>
            <a:r>
              <a:rPr lang="ja-JP" altLang="en-US" dirty="0"/>
              <a:t>電子署名に加え、タイムスタンプの技術を使って行います。</a:t>
            </a:r>
            <a:endParaRPr kumimoji="1" lang="ja-JP" altLang="en-US" dirty="0"/>
          </a:p>
        </p:txBody>
      </p:sp>
      <p:sp>
        <p:nvSpPr>
          <p:cNvPr id="4" name="正方形/長方形 3">
            <a:extLst>
              <a:ext uri="{FF2B5EF4-FFF2-40B4-BE49-F238E27FC236}">
                <a16:creationId xmlns:a16="http://schemas.microsoft.com/office/drawing/2014/main" id="{ADA9A639-DEA0-43E6-B6BF-949C30FEBA2D}"/>
              </a:ext>
            </a:extLst>
          </p:cNvPr>
          <p:cNvSpPr/>
          <p:nvPr/>
        </p:nvSpPr>
        <p:spPr>
          <a:xfrm>
            <a:off x="1153316" y="874067"/>
            <a:ext cx="6831321" cy="57975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後になって“無かったこと”にされないようにすること</a:t>
            </a:r>
          </a:p>
        </p:txBody>
      </p:sp>
      <p:grpSp>
        <p:nvGrpSpPr>
          <p:cNvPr id="23" name="グループ化 22">
            <a:extLst>
              <a:ext uri="{FF2B5EF4-FFF2-40B4-BE49-F238E27FC236}">
                <a16:creationId xmlns:a16="http://schemas.microsoft.com/office/drawing/2014/main" id="{9F7A0822-645B-426F-9C8B-A15FEB4C490F}"/>
              </a:ext>
            </a:extLst>
          </p:cNvPr>
          <p:cNvGrpSpPr/>
          <p:nvPr/>
        </p:nvGrpSpPr>
        <p:grpSpPr>
          <a:xfrm>
            <a:off x="2339695" y="2381104"/>
            <a:ext cx="665755" cy="1270986"/>
            <a:chOff x="5760213" y="2574051"/>
            <a:chExt cx="665755" cy="1270986"/>
          </a:xfrm>
          <a:effectLst>
            <a:outerShdw blurRad="76200" dir="18900000" sy="23000" kx="-1200000" algn="bl" rotWithShape="0">
              <a:prstClr val="black">
                <a:alpha val="20000"/>
              </a:prstClr>
            </a:outerShdw>
          </a:effectLst>
        </p:grpSpPr>
        <p:sp>
          <p:nvSpPr>
            <p:cNvPr id="6" name="四角形: 上の 2 つの角を丸める 5">
              <a:extLst>
                <a:ext uri="{FF2B5EF4-FFF2-40B4-BE49-F238E27FC236}">
                  <a16:creationId xmlns:a16="http://schemas.microsoft.com/office/drawing/2014/main" id="{BF3F975F-375A-46CA-A4AA-C1D6FD56E150}"/>
                </a:ext>
              </a:extLst>
            </p:cNvPr>
            <p:cNvSpPr/>
            <p:nvPr/>
          </p:nvSpPr>
          <p:spPr>
            <a:xfrm>
              <a:off x="5760213" y="3135265"/>
              <a:ext cx="665755" cy="709772"/>
            </a:xfrm>
            <a:prstGeom prst="round2SameRect">
              <a:avLst>
                <a:gd name="adj1" fmla="val 27245"/>
                <a:gd name="adj2" fmla="val 0"/>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B5409467-5D62-4481-A4E5-B5000089A17D}"/>
                </a:ext>
              </a:extLst>
            </p:cNvPr>
            <p:cNvSpPr/>
            <p:nvPr/>
          </p:nvSpPr>
          <p:spPr>
            <a:xfrm>
              <a:off x="5760213" y="2574051"/>
              <a:ext cx="665755" cy="665755"/>
            </a:xfrm>
            <a:prstGeom prst="ellipse">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EE46289B-A1E0-4FDA-8D9F-931150BECA0E}"/>
                </a:ext>
              </a:extLst>
            </p:cNvPr>
            <p:cNvGrpSpPr/>
            <p:nvPr/>
          </p:nvGrpSpPr>
          <p:grpSpPr>
            <a:xfrm>
              <a:off x="5915710" y="2808240"/>
              <a:ext cx="462427" cy="131571"/>
              <a:chOff x="2147143" y="3115536"/>
              <a:chExt cx="573516" cy="163179"/>
            </a:xfrm>
            <a:solidFill>
              <a:schemeClr val="accent1">
                <a:lumMod val="20000"/>
                <a:lumOff val="80000"/>
              </a:schemeClr>
            </a:solidFill>
          </p:grpSpPr>
          <p:sp>
            <p:nvSpPr>
              <p:cNvPr id="9" name="四角形: 上の 2 つの角を丸める 8">
                <a:extLst>
                  <a:ext uri="{FF2B5EF4-FFF2-40B4-BE49-F238E27FC236}">
                    <a16:creationId xmlns:a16="http://schemas.microsoft.com/office/drawing/2014/main" id="{2912A22C-274B-4FA0-81A8-25DC6F23BAF7}"/>
                  </a:ext>
                </a:extLst>
              </p:cNvPr>
              <p:cNvSpPr/>
              <p:nvPr/>
            </p:nvSpPr>
            <p:spPr>
              <a:xfrm flipV="1">
                <a:off x="2147143"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上の 2 つの角を丸める 9">
                <a:extLst>
                  <a:ext uri="{FF2B5EF4-FFF2-40B4-BE49-F238E27FC236}">
                    <a16:creationId xmlns:a16="http://schemas.microsoft.com/office/drawing/2014/main" id="{3CAFC21B-CCDB-43C5-AF52-70462C25B414}"/>
                  </a:ext>
                </a:extLst>
              </p:cNvPr>
              <p:cNvSpPr/>
              <p:nvPr/>
            </p:nvSpPr>
            <p:spPr>
              <a:xfrm flipV="1">
                <a:off x="2495470"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8EFECC73-2970-462A-AE00-6B5AE29057A9}"/>
                  </a:ext>
                </a:extLst>
              </p:cNvPr>
              <p:cNvCxnSpPr>
                <a:stCxn id="9" idx="0"/>
                <a:endCxn id="10" idx="2"/>
              </p:cNvCxnSpPr>
              <p:nvPr/>
            </p:nvCxnSpPr>
            <p:spPr>
              <a:xfrm>
                <a:off x="2372332" y="3197125"/>
                <a:ext cx="123138"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 name="四角形: メモ 11">
            <a:extLst>
              <a:ext uri="{FF2B5EF4-FFF2-40B4-BE49-F238E27FC236}">
                <a16:creationId xmlns:a16="http://schemas.microsoft.com/office/drawing/2014/main" id="{92D5A1B5-0D35-4639-B814-7CE7A30EA718}"/>
              </a:ext>
            </a:extLst>
          </p:cNvPr>
          <p:cNvSpPr/>
          <p:nvPr/>
        </p:nvSpPr>
        <p:spPr>
          <a:xfrm>
            <a:off x="3229388" y="1908507"/>
            <a:ext cx="1219492" cy="1619138"/>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pPr algn="ctr"/>
            <a:endParaRPr kumimoji="1" lang="en-US" altLang="ja-JP" sz="1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rPr>
              <a:t>約束します</a:t>
            </a:r>
          </a:p>
        </p:txBody>
      </p:sp>
      <p:sp>
        <p:nvSpPr>
          <p:cNvPr id="13" name="楕円 12">
            <a:extLst>
              <a:ext uri="{FF2B5EF4-FFF2-40B4-BE49-F238E27FC236}">
                <a16:creationId xmlns:a16="http://schemas.microsoft.com/office/drawing/2014/main" id="{8A6846B7-8B25-4871-9D11-F23526271AE1}"/>
              </a:ext>
            </a:extLst>
          </p:cNvPr>
          <p:cNvSpPr/>
          <p:nvPr/>
        </p:nvSpPr>
        <p:spPr>
          <a:xfrm rot="20230522">
            <a:off x="3536850" y="2582115"/>
            <a:ext cx="580279" cy="580279"/>
          </a:xfrm>
          <a:prstGeom prst="ellipse">
            <a:avLst/>
          </a:prstGeom>
          <a:noFill/>
          <a:ln w="5715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印</a:t>
            </a:r>
          </a:p>
        </p:txBody>
      </p:sp>
      <p:sp>
        <p:nvSpPr>
          <p:cNvPr id="14" name="吹き出し: 角を丸めた四角形 13">
            <a:extLst>
              <a:ext uri="{FF2B5EF4-FFF2-40B4-BE49-F238E27FC236}">
                <a16:creationId xmlns:a16="http://schemas.microsoft.com/office/drawing/2014/main" id="{93BABE05-074D-4603-83DE-BC58F69E550D}"/>
              </a:ext>
            </a:extLst>
          </p:cNvPr>
          <p:cNvSpPr/>
          <p:nvPr/>
        </p:nvSpPr>
        <p:spPr>
          <a:xfrm>
            <a:off x="3027574" y="4165989"/>
            <a:ext cx="1644844" cy="787164"/>
          </a:xfrm>
          <a:prstGeom prst="wedgeRoundRectCallout">
            <a:avLst>
              <a:gd name="adj1" fmla="val 7728"/>
              <a:gd name="adj2" fmla="val -72470"/>
              <a:gd name="adj3" fmla="val 16667"/>
            </a:avLst>
          </a:prstGeom>
          <a:solidFill>
            <a:schemeClr val="accent6">
              <a:lumMod val="20000"/>
              <a:lumOff val="8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電子署名</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タイムスタンプ</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24" name="グループ化 23">
            <a:extLst>
              <a:ext uri="{FF2B5EF4-FFF2-40B4-BE49-F238E27FC236}">
                <a16:creationId xmlns:a16="http://schemas.microsoft.com/office/drawing/2014/main" id="{15A746B5-05E5-4A57-AD4E-3F2498CCA292}"/>
              </a:ext>
            </a:extLst>
          </p:cNvPr>
          <p:cNvGrpSpPr/>
          <p:nvPr/>
        </p:nvGrpSpPr>
        <p:grpSpPr>
          <a:xfrm>
            <a:off x="6131495" y="2381104"/>
            <a:ext cx="665755" cy="1270986"/>
            <a:chOff x="2152947" y="2574051"/>
            <a:chExt cx="665755" cy="1270986"/>
          </a:xfrm>
          <a:effectLst>
            <a:outerShdw blurRad="76200" dir="18900000" sy="23000" kx="-1200000" algn="bl" rotWithShape="0">
              <a:prstClr val="black">
                <a:alpha val="20000"/>
              </a:prstClr>
            </a:outerShdw>
          </a:effectLst>
        </p:grpSpPr>
        <p:sp>
          <p:nvSpPr>
            <p:cNvPr id="16" name="四角形: 上の 2 つの角を丸める 15">
              <a:extLst>
                <a:ext uri="{FF2B5EF4-FFF2-40B4-BE49-F238E27FC236}">
                  <a16:creationId xmlns:a16="http://schemas.microsoft.com/office/drawing/2014/main" id="{2198E690-2392-4232-8E9A-49F31E4C1E1C}"/>
                </a:ext>
              </a:extLst>
            </p:cNvPr>
            <p:cNvSpPr/>
            <p:nvPr/>
          </p:nvSpPr>
          <p:spPr>
            <a:xfrm>
              <a:off x="2152947" y="3135265"/>
              <a:ext cx="665755" cy="709772"/>
            </a:xfrm>
            <a:prstGeom prst="round2SameRect">
              <a:avLst>
                <a:gd name="adj1" fmla="val 27245"/>
                <a:gd name="adj2" fmla="val 0"/>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72C3AB8F-53B6-426B-B8DB-CDF2098CFF7E}"/>
                </a:ext>
              </a:extLst>
            </p:cNvPr>
            <p:cNvSpPr/>
            <p:nvPr/>
          </p:nvSpPr>
          <p:spPr>
            <a:xfrm>
              <a:off x="2152947" y="2574051"/>
              <a:ext cx="665755" cy="665755"/>
            </a:xfrm>
            <a:prstGeom prst="ellipse">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a:extLst>
                <a:ext uri="{FF2B5EF4-FFF2-40B4-BE49-F238E27FC236}">
                  <a16:creationId xmlns:a16="http://schemas.microsoft.com/office/drawing/2014/main" id="{3B9EBC82-5257-416C-B0FF-FC63526A50F1}"/>
                </a:ext>
              </a:extLst>
            </p:cNvPr>
            <p:cNvGrpSpPr/>
            <p:nvPr/>
          </p:nvGrpSpPr>
          <p:grpSpPr>
            <a:xfrm>
              <a:off x="2208941" y="2791733"/>
              <a:ext cx="462427" cy="131571"/>
              <a:chOff x="1813652" y="4224514"/>
              <a:chExt cx="573516" cy="163179"/>
            </a:xfrm>
          </p:grpSpPr>
          <p:sp>
            <p:nvSpPr>
              <p:cNvPr id="19" name="楕円 18">
                <a:extLst>
                  <a:ext uri="{FF2B5EF4-FFF2-40B4-BE49-F238E27FC236}">
                    <a16:creationId xmlns:a16="http://schemas.microsoft.com/office/drawing/2014/main" id="{568F6EAF-6FCA-4A41-87A5-22228F4AF893}"/>
                  </a:ext>
                </a:extLst>
              </p:cNvPr>
              <p:cNvSpPr/>
              <p:nvPr/>
            </p:nvSpPr>
            <p:spPr>
              <a:xfrm flipV="1">
                <a:off x="1813652"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6A524F74-E7C3-4387-ABE5-6A16B348FF0A}"/>
                  </a:ext>
                </a:extLst>
              </p:cNvPr>
              <p:cNvSpPr/>
              <p:nvPr/>
            </p:nvSpPr>
            <p:spPr>
              <a:xfrm flipV="1">
                <a:off x="2161979"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45FA8251-8D71-4EA3-BB19-9AE51A4F0AC9}"/>
                  </a:ext>
                </a:extLst>
              </p:cNvPr>
              <p:cNvCxnSpPr/>
              <p:nvPr/>
            </p:nvCxnSpPr>
            <p:spPr>
              <a:xfrm>
                <a:off x="2038841" y="4306103"/>
                <a:ext cx="123138" cy="0"/>
              </a:xfrm>
              <a:prstGeom prst="line">
                <a:avLst/>
              </a:prstGeom>
              <a:solidFill>
                <a:schemeClr val="accent1">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5" name="吹き出し: 円形 24">
            <a:extLst>
              <a:ext uri="{FF2B5EF4-FFF2-40B4-BE49-F238E27FC236}">
                <a16:creationId xmlns:a16="http://schemas.microsoft.com/office/drawing/2014/main" id="{BBA25DA7-DA7D-4C6A-98B9-B3E5C5847637}"/>
              </a:ext>
            </a:extLst>
          </p:cNvPr>
          <p:cNvSpPr/>
          <p:nvPr/>
        </p:nvSpPr>
        <p:spPr>
          <a:xfrm>
            <a:off x="468324" y="1647499"/>
            <a:ext cx="1772058" cy="1224755"/>
          </a:xfrm>
          <a:prstGeom prst="wedgeEllipseCallout">
            <a:avLst>
              <a:gd name="adj1" fmla="val 45200"/>
              <a:gd name="adj2" fmla="val 4377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rPr>
              <a:t>いつの？</a:t>
            </a:r>
            <a:endParaRPr kumimoji="1" lang="en-US" altLang="ja-JP"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endParaRPr>
          </a:p>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rPr>
              <a:t>こんな約束した</a:t>
            </a:r>
            <a:endParaRPr kumimoji="1" lang="en-US" altLang="ja-JP"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endParaRPr>
          </a:p>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rPr>
              <a:t>覚えない</a:t>
            </a:r>
          </a:p>
        </p:txBody>
      </p:sp>
      <p:sp>
        <p:nvSpPr>
          <p:cNvPr id="26" name="吹き出し: 円形 25">
            <a:extLst>
              <a:ext uri="{FF2B5EF4-FFF2-40B4-BE49-F238E27FC236}">
                <a16:creationId xmlns:a16="http://schemas.microsoft.com/office/drawing/2014/main" id="{F74FD3A7-8CE1-4117-BEA0-CFE043C6EFFB}"/>
              </a:ext>
            </a:extLst>
          </p:cNvPr>
          <p:cNvSpPr/>
          <p:nvPr/>
        </p:nvSpPr>
        <p:spPr>
          <a:xfrm>
            <a:off x="6797250" y="1833606"/>
            <a:ext cx="1772058" cy="756383"/>
          </a:xfrm>
          <a:prstGeom prst="wedgeEllipseCallout">
            <a:avLst>
              <a:gd name="adj1" fmla="val -42441"/>
              <a:gd name="adj2" fmla="val 5140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rPr>
              <a:t>あの約束は？</a:t>
            </a:r>
          </a:p>
        </p:txBody>
      </p:sp>
      <p:sp>
        <p:nvSpPr>
          <p:cNvPr id="27" name="四角形: 角を丸くする 26">
            <a:extLst>
              <a:ext uri="{FF2B5EF4-FFF2-40B4-BE49-F238E27FC236}">
                <a16:creationId xmlns:a16="http://schemas.microsoft.com/office/drawing/2014/main" id="{EC1DE9C6-A3FA-4FAE-908E-B36597DF2D62}"/>
              </a:ext>
            </a:extLst>
          </p:cNvPr>
          <p:cNvSpPr/>
          <p:nvPr/>
        </p:nvSpPr>
        <p:spPr>
          <a:xfrm>
            <a:off x="3129900" y="3236053"/>
            <a:ext cx="1440192" cy="579750"/>
          </a:xfrm>
          <a:prstGeom prst="roundRect">
            <a:avLst>
              <a:gd name="adj" fmla="val 28243"/>
            </a:avLst>
          </a:prstGeom>
          <a:noFill/>
          <a:ln w="5715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b="1" dirty="0">
                <a:solidFill>
                  <a:srgbClr val="FF0000"/>
                </a:solidFill>
                <a:latin typeface="ＭＳ Ｐゴシック" panose="020B0600070205080204" pitchFamily="50" charset="-128"/>
                <a:ea typeface="ＭＳ Ｐゴシック" panose="020B0600070205080204" pitchFamily="50" charset="-128"/>
                <a:cs typeface="Arial" panose="020B0604020202020204" pitchFamily="34" charset="0"/>
              </a:rPr>
              <a:t>2018</a:t>
            </a:r>
            <a:r>
              <a:rPr kumimoji="1" lang="ja-JP" altLang="en-US" sz="1600" b="1" dirty="0">
                <a:solidFill>
                  <a:srgbClr val="FF0000"/>
                </a:solidFill>
                <a:latin typeface="ＭＳ Ｐゴシック" panose="020B0600070205080204" pitchFamily="50" charset="-128"/>
                <a:ea typeface="ＭＳ Ｐゴシック" panose="020B0600070205080204" pitchFamily="50" charset="-128"/>
                <a:cs typeface="Arial" panose="020B0604020202020204" pitchFamily="34" charset="0"/>
              </a:rPr>
              <a:t>年</a:t>
            </a:r>
            <a:r>
              <a:rPr kumimoji="1" lang="en-US" altLang="ja-JP" sz="1600" b="1" dirty="0">
                <a:solidFill>
                  <a:srgbClr val="FF0000"/>
                </a:solidFill>
                <a:latin typeface="ＭＳ Ｐゴシック" panose="020B0600070205080204" pitchFamily="50" charset="-128"/>
                <a:ea typeface="ＭＳ Ｐゴシック" panose="020B0600070205080204" pitchFamily="50" charset="-128"/>
                <a:cs typeface="Arial" panose="020B0604020202020204" pitchFamily="34" charset="0"/>
              </a:rPr>
              <a:t>8</a:t>
            </a:r>
            <a:r>
              <a:rPr kumimoji="1" lang="ja-JP" altLang="en-US" sz="1600" b="1" dirty="0">
                <a:solidFill>
                  <a:srgbClr val="FF0000"/>
                </a:solidFill>
                <a:latin typeface="ＭＳ Ｐゴシック" panose="020B0600070205080204" pitchFamily="50" charset="-128"/>
                <a:ea typeface="ＭＳ Ｐゴシック" panose="020B0600070205080204" pitchFamily="50" charset="-128"/>
                <a:cs typeface="Arial" panose="020B0604020202020204" pitchFamily="34" charset="0"/>
              </a:rPr>
              <a:t>月</a:t>
            </a:r>
            <a:r>
              <a:rPr kumimoji="1" lang="en-US" altLang="ja-JP" sz="1600" b="1" dirty="0">
                <a:solidFill>
                  <a:srgbClr val="FF0000"/>
                </a:solidFill>
                <a:latin typeface="ＭＳ Ｐゴシック" panose="020B0600070205080204" pitchFamily="50" charset="-128"/>
                <a:ea typeface="ＭＳ Ｐゴシック" panose="020B0600070205080204" pitchFamily="50" charset="-128"/>
                <a:cs typeface="Arial" panose="020B0604020202020204" pitchFamily="34" charset="0"/>
              </a:rPr>
              <a:t>2</a:t>
            </a:r>
            <a:r>
              <a:rPr kumimoji="1" lang="ja-JP" altLang="en-US" sz="1600" b="1" dirty="0">
                <a:solidFill>
                  <a:srgbClr val="FF0000"/>
                </a:solidFill>
                <a:latin typeface="ＭＳ Ｐゴシック" panose="020B0600070205080204" pitchFamily="50" charset="-128"/>
                <a:ea typeface="ＭＳ Ｐゴシック" panose="020B0600070205080204" pitchFamily="50" charset="-128"/>
                <a:cs typeface="Arial" panose="020B0604020202020204" pitchFamily="34" charset="0"/>
              </a:rPr>
              <a:t>日</a:t>
            </a:r>
            <a:endParaRPr kumimoji="1" lang="en-US" altLang="ja-JP" sz="1600" b="1" dirty="0">
              <a:solidFill>
                <a:srgbClr val="FF0000"/>
              </a:solidFill>
              <a:latin typeface="ＭＳ Ｐゴシック" panose="020B0600070205080204" pitchFamily="50" charset="-128"/>
              <a:ea typeface="ＭＳ Ｐゴシック" panose="020B0600070205080204" pitchFamily="50" charset="-128"/>
              <a:cs typeface="Arial" panose="020B0604020202020204" pitchFamily="34" charset="0"/>
            </a:endParaRPr>
          </a:p>
          <a:p>
            <a:pPr algn="ctr"/>
            <a:r>
              <a:rPr kumimoji="1" lang="en-US" altLang="ja-JP" sz="1600" b="1" dirty="0">
                <a:solidFill>
                  <a:srgbClr val="FF0000"/>
                </a:solidFill>
                <a:latin typeface="ＭＳ Ｐゴシック" panose="020B0600070205080204" pitchFamily="50" charset="-128"/>
                <a:ea typeface="ＭＳ Ｐゴシック" panose="020B0600070205080204" pitchFamily="50" charset="-128"/>
                <a:cs typeface="Arial" panose="020B0604020202020204" pitchFamily="34" charset="0"/>
              </a:rPr>
              <a:t>10:32:55</a:t>
            </a:r>
            <a:endParaRPr kumimoji="1" lang="ja-JP" altLang="en-US" sz="1600" b="1" dirty="0">
              <a:solidFill>
                <a:srgbClr val="FF0000"/>
              </a:solidFill>
              <a:latin typeface="ＭＳ Ｐゴシック" panose="020B0600070205080204" pitchFamily="50" charset="-128"/>
              <a:ea typeface="ＭＳ Ｐゴシック" panose="020B0600070205080204" pitchFamily="50" charset="-128"/>
              <a:cs typeface="Arial" panose="020B0604020202020204" pitchFamily="34" charset="0"/>
            </a:endParaRPr>
          </a:p>
        </p:txBody>
      </p:sp>
      <p:sp>
        <p:nvSpPr>
          <p:cNvPr id="28" name="吹き出し: 円形 27">
            <a:extLst>
              <a:ext uri="{FF2B5EF4-FFF2-40B4-BE49-F238E27FC236}">
                <a16:creationId xmlns:a16="http://schemas.microsoft.com/office/drawing/2014/main" id="{7A8176ED-95EE-4047-AB27-A520831DC709}"/>
              </a:ext>
            </a:extLst>
          </p:cNvPr>
          <p:cNvSpPr/>
          <p:nvPr/>
        </p:nvSpPr>
        <p:spPr>
          <a:xfrm>
            <a:off x="6924982" y="1712901"/>
            <a:ext cx="1772058" cy="1336406"/>
          </a:xfrm>
          <a:prstGeom prst="wedgeEllipseCallout">
            <a:avLst>
              <a:gd name="adj1" fmla="val -53329"/>
              <a:gd name="adj2" fmla="val 3822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rPr>
              <a:t>あなたの署名と</a:t>
            </a:r>
            <a:endParaRPr kumimoji="1" lang="en-US" altLang="ja-JP"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endParaRPr>
          </a:p>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rPr>
              <a:t>タイムスタンプが</a:t>
            </a:r>
            <a:endParaRPr kumimoji="1" lang="en-US" altLang="ja-JP"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endParaRPr>
          </a:p>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rPr>
              <a:t>ありますよ</a:t>
            </a:r>
          </a:p>
        </p:txBody>
      </p:sp>
      <p:grpSp>
        <p:nvGrpSpPr>
          <p:cNvPr id="29" name="グループ化 マウス">
            <a:extLst>
              <a:ext uri="{FF2B5EF4-FFF2-40B4-BE49-F238E27FC236}">
                <a16:creationId xmlns:a16="http://schemas.microsoft.com/office/drawing/2014/main" id="{0E28A16B-6324-42C8-A289-5E960FAA24B5}"/>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30" name="フローチャート: 論理積ゲート 29">
              <a:extLst>
                <a:ext uri="{FF2B5EF4-FFF2-40B4-BE49-F238E27FC236}">
                  <a16:creationId xmlns:a16="http://schemas.microsoft.com/office/drawing/2014/main" id="{88B49C26-0100-4472-B87A-AA4061CEE06A}"/>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上の 2 つの角を丸める 30">
              <a:extLst>
                <a:ext uri="{FF2B5EF4-FFF2-40B4-BE49-F238E27FC236}">
                  <a16:creationId xmlns:a16="http://schemas.microsoft.com/office/drawing/2014/main" id="{A3D571DD-F8E0-4A33-ADD2-29A46402F3CC}"/>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4027C326-2BCD-4DBC-91E9-01E88BC26B64}"/>
                </a:ext>
              </a:extLst>
            </p:cNvPr>
            <p:cNvCxnSpPr>
              <a:cxnSpLocks/>
              <a:stCxn id="31" idx="3"/>
              <a:endCxn id="31"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4053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outVertical)">
                                      <p:cBhvr>
                                        <p:cTn id="13" dur="500"/>
                                        <p:tgtEl>
                                          <p:spTgt spid="4"/>
                                        </p:tgtEl>
                                      </p:cBhvr>
                                    </p:animEffec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500"/>
                                        <p:tgtEl>
                                          <p:spTgt spid="3">
                                            <p:txEl>
                                              <p:pRg st="1" end="1"/>
                                            </p:txEl>
                                          </p:spTgt>
                                        </p:tgtEl>
                                      </p:cBhvr>
                                    </p:animEffect>
                                  </p:childTnLst>
                                </p:cTn>
                              </p:par>
                              <p:par>
                                <p:cTn id="22" presetID="1" presetClass="exit" presetSubtype="0" fill="hold" nodeType="withEffect">
                                  <p:stCondLst>
                                    <p:cond delay="0"/>
                                  </p:stCondLst>
                                  <p:childTnLst>
                                    <p:set>
                                      <p:cBhvr>
                                        <p:cTn id="23" dur="1" fill="hold">
                                          <p:stCondLst>
                                            <p:cond delay="0"/>
                                          </p:stCondLst>
                                        </p:cTn>
                                        <p:tgtEl>
                                          <p:spTgt spid="29"/>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500"/>
                                        <p:tgtEl>
                                          <p:spTgt spid="24"/>
                                        </p:tgtEl>
                                      </p:cBhvr>
                                    </p:animEffect>
                                  </p:childTnLst>
                                </p:cTn>
                              </p:par>
                            </p:childTnLst>
                          </p:cTn>
                        </p:par>
                        <p:par>
                          <p:cTn id="34" fill="hold">
                            <p:stCondLst>
                              <p:cond delay="1000"/>
                            </p:stCondLst>
                            <p:childTnLst>
                              <p:par>
                                <p:cTn id="35" presetID="22" presetClass="entr" presetSubtype="8"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left)">
                                      <p:cBhvr>
                                        <p:cTn id="37" dur="500"/>
                                        <p:tgtEl>
                                          <p:spTgt spid="26"/>
                                        </p:tgtEl>
                                      </p:cBhvr>
                                    </p:animEffect>
                                  </p:childTnLst>
                                </p:cTn>
                              </p:par>
                            </p:childTnLst>
                          </p:cTn>
                        </p:par>
                        <p:par>
                          <p:cTn id="38" fill="hold">
                            <p:stCondLst>
                              <p:cond delay="1500"/>
                            </p:stCondLst>
                            <p:childTnLst>
                              <p:par>
                                <p:cTn id="39" presetID="22" presetClass="entr" presetSubtype="2"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right)">
                                      <p:cBhvr>
                                        <p:cTn id="41" dur="500"/>
                                        <p:tgtEl>
                                          <p:spTgt spid="25"/>
                                        </p:tgtEl>
                                      </p:cBhvr>
                                    </p:animEffect>
                                  </p:childTnLst>
                                </p:cTn>
                              </p:par>
                            </p:childTnLst>
                          </p:cTn>
                        </p:par>
                        <p:par>
                          <p:cTn id="42" fill="hold">
                            <p:stCondLst>
                              <p:cond delay="2000"/>
                            </p:stCondLst>
                            <p:childTnLst>
                              <p:par>
                                <p:cTn id="43" presetID="1" presetClass="entr" presetSubtype="0"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left)">
                                      <p:cBhvr>
                                        <p:cTn id="49" dur="500"/>
                                        <p:tgtEl>
                                          <p:spTgt spid="3">
                                            <p:txEl>
                                              <p:pRg st="2" end="2"/>
                                            </p:txEl>
                                          </p:spTgt>
                                        </p:tgtEl>
                                      </p:cBhvr>
                                    </p:animEffect>
                                  </p:childTnLst>
                                </p:cTn>
                              </p:par>
                              <p:par>
                                <p:cTn id="50" presetID="1" presetClass="exit" presetSubtype="0" fill="hold" nodeType="withEffect">
                                  <p:stCondLst>
                                    <p:cond delay="0"/>
                                  </p:stCondLst>
                                  <p:childTnLst>
                                    <p:set>
                                      <p:cBhvr>
                                        <p:cTn id="51" dur="1" fill="hold">
                                          <p:stCondLst>
                                            <p:cond delay="0"/>
                                          </p:stCondLst>
                                        </p:cTn>
                                        <p:tgtEl>
                                          <p:spTgt spid="29"/>
                                        </p:tgtEl>
                                        <p:attrNameLst>
                                          <p:attrName>style.visibility</p:attrName>
                                        </p:attrNameLst>
                                      </p:cBhvr>
                                      <p:to>
                                        <p:strVal val="hidden"/>
                                      </p:to>
                                    </p:set>
                                  </p:childTnLst>
                                </p:cTn>
                              </p:par>
                            </p:childTnLst>
                          </p:cTn>
                        </p:par>
                        <p:par>
                          <p:cTn id="52" fill="hold">
                            <p:stCondLst>
                              <p:cond delay="500"/>
                            </p:stCondLst>
                            <p:childTnLst>
                              <p:par>
                                <p:cTn id="53" presetID="10" presetClass="exit" presetSubtype="0" fill="hold" grpId="1" nodeType="afterEffect">
                                  <p:stCondLst>
                                    <p:cond delay="0"/>
                                  </p:stCondLst>
                                  <p:childTnLst>
                                    <p:animEffect transition="out" filter="fade">
                                      <p:cBhvr>
                                        <p:cTn id="54" dur="500"/>
                                        <p:tgtEl>
                                          <p:spTgt spid="26"/>
                                        </p:tgtEl>
                                      </p:cBhvr>
                                    </p:animEffect>
                                    <p:set>
                                      <p:cBhvr>
                                        <p:cTn id="55" dur="1" fill="hold">
                                          <p:stCondLst>
                                            <p:cond delay="499"/>
                                          </p:stCondLst>
                                        </p:cTn>
                                        <p:tgtEl>
                                          <p:spTgt spid="26"/>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25"/>
                                        </p:tgtEl>
                                      </p:cBhvr>
                                    </p:animEffect>
                                    <p:set>
                                      <p:cBhvr>
                                        <p:cTn id="58" dur="1" fill="hold">
                                          <p:stCondLst>
                                            <p:cond delay="499"/>
                                          </p:stCondLst>
                                        </p:cTn>
                                        <p:tgtEl>
                                          <p:spTgt spid="25"/>
                                        </p:tgtEl>
                                        <p:attrNameLst>
                                          <p:attrName>style.visibility</p:attrName>
                                        </p:attrNameLst>
                                      </p:cBhvr>
                                      <p:to>
                                        <p:strVal val="hidden"/>
                                      </p:to>
                                    </p:set>
                                  </p:childTnLst>
                                </p:cTn>
                              </p:par>
                            </p:childTnLst>
                          </p:cTn>
                        </p:par>
                        <p:par>
                          <p:cTn id="59" fill="hold">
                            <p:stCondLst>
                              <p:cond delay="1000"/>
                            </p:stCondLst>
                            <p:childTnLst>
                              <p:par>
                                <p:cTn id="60" presetID="53" presetClass="entr" presetSubtype="16"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p:cTn id="67" dur="500" fill="hold"/>
                                        <p:tgtEl>
                                          <p:spTgt spid="27"/>
                                        </p:tgtEl>
                                        <p:attrNameLst>
                                          <p:attrName>ppt_w</p:attrName>
                                        </p:attrNameLst>
                                      </p:cBhvr>
                                      <p:tavLst>
                                        <p:tav tm="0">
                                          <p:val>
                                            <p:fltVal val="0"/>
                                          </p:val>
                                        </p:tav>
                                        <p:tav tm="100000">
                                          <p:val>
                                            <p:strVal val="#ppt_w"/>
                                          </p:val>
                                        </p:tav>
                                      </p:tavLst>
                                    </p:anim>
                                    <p:anim calcmode="lin" valueType="num">
                                      <p:cBhvr>
                                        <p:cTn id="68" dur="500" fill="hold"/>
                                        <p:tgtEl>
                                          <p:spTgt spid="27"/>
                                        </p:tgtEl>
                                        <p:attrNameLst>
                                          <p:attrName>ppt_h</p:attrName>
                                        </p:attrNameLst>
                                      </p:cBhvr>
                                      <p:tavLst>
                                        <p:tav tm="0">
                                          <p:val>
                                            <p:fltVal val="0"/>
                                          </p:val>
                                        </p:tav>
                                        <p:tav tm="100000">
                                          <p:val>
                                            <p:strVal val="#ppt_h"/>
                                          </p:val>
                                        </p:tav>
                                      </p:tavLst>
                                    </p:anim>
                                    <p:animEffect transition="in" filter="fade">
                                      <p:cBhvr>
                                        <p:cTn id="69" dur="500"/>
                                        <p:tgtEl>
                                          <p:spTgt spid="27"/>
                                        </p:tgtEl>
                                      </p:cBhvr>
                                    </p:animEffect>
                                  </p:childTnLst>
                                </p:cTn>
                              </p:par>
                            </p:childTnLst>
                          </p:cTn>
                        </p:par>
                        <p:par>
                          <p:cTn id="70" fill="hold">
                            <p:stCondLst>
                              <p:cond delay="1500"/>
                            </p:stCondLst>
                            <p:childTnLst>
                              <p:par>
                                <p:cTn id="71" presetID="22" presetClass="entr" presetSubtype="1"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up)">
                                      <p:cBhvr>
                                        <p:cTn id="73" dur="500"/>
                                        <p:tgtEl>
                                          <p:spTgt spid="14"/>
                                        </p:tgtEl>
                                      </p:cBhvr>
                                    </p:animEffect>
                                  </p:childTnLst>
                                </p:cTn>
                              </p:par>
                            </p:childTnLst>
                          </p:cTn>
                        </p:par>
                        <p:par>
                          <p:cTn id="74" fill="hold">
                            <p:stCondLst>
                              <p:cond delay="2000"/>
                            </p:stCondLst>
                            <p:childTnLst>
                              <p:par>
                                <p:cTn id="75" presetID="22" presetClass="entr" presetSubtype="8"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wipe(left)">
                                      <p:cBhvr>
                                        <p:cTn id="77" dur="500"/>
                                        <p:tgtEl>
                                          <p:spTgt spid="28"/>
                                        </p:tgtEl>
                                      </p:cBhvr>
                                    </p:animEffect>
                                  </p:childTnLst>
                                </p:cTn>
                              </p:par>
                            </p:childTnLst>
                          </p:cTn>
                        </p:par>
                        <p:par>
                          <p:cTn id="78" fill="hold">
                            <p:stCondLst>
                              <p:cond delay="2500"/>
                            </p:stCondLst>
                            <p:childTnLst>
                              <p:par>
                                <p:cTn id="79" presetID="1" presetClass="entr" presetSubtype="0" fill="hold" nodeType="afterEffect">
                                  <p:stCondLst>
                                    <p:cond delay="0"/>
                                  </p:stCondLst>
                                  <p:childTnLst>
                                    <p:set>
                                      <p:cBhvr>
                                        <p:cTn id="8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12" grpId="0" animBg="1"/>
      <p:bldP spid="13" grpId="0" animBg="1"/>
      <p:bldP spid="14" grpId="0" animBg="1"/>
      <p:bldP spid="25" grpId="0" animBg="1"/>
      <p:bldP spid="25" grpId="1" animBg="1"/>
      <p:bldP spid="26" grpId="0" animBg="1"/>
      <p:bldP spid="26" grpId="1" animBg="1"/>
      <p:bldP spid="27"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四角形: 角を丸くする 15">
            <a:extLst>
              <a:ext uri="{FF2B5EF4-FFF2-40B4-BE49-F238E27FC236}">
                <a16:creationId xmlns:a16="http://schemas.microsoft.com/office/drawing/2014/main" id="{819F4A19-3527-42A9-AC5F-9ED58E739613}"/>
              </a:ext>
            </a:extLst>
          </p:cNvPr>
          <p:cNvSpPr/>
          <p:nvPr/>
        </p:nvSpPr>
        <p:spPr>
          <a:xfrm>
            <a:off x="117446" y="1391965"/>
            <a:ext cx="8917497" cy="2626362"/>
          </a:xfrm>
          <a:prstGeom prst="roundRect">
            <a:avLst>
              <a:gd name="adj" fmla="val 4849"/>
            </a:avLst>
          </a:prstGeom>
          <a:noFill/>
          <a:ln w="571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A3BBAFE1-AAE2-4292-9CED-9A16115D0FD7}"/>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733ED97E-9C72-4661-9E98-303A6226EE0F}"/>
              </a:ext>
            </a:extLst>
          </p:cNvPr>
          <p:cNvSpPr>
            <a:spLocks noGrp="1"/>
          </p:cNvSpPr>
          <p:nvPr>
            <p:ph idx="1"/>
          </p:nvPr>
        </p:nvSpPr>
        <p:spPr/>
        <p:txBody>
          <a:bodyPr/>
          <a:lstStyle/>
          <a:p>
            <a:r>
              <a:rPr lang="ja-JP" altLang="en-US" dirty="0"/>
              <a:t>この話のポイント</a:t>
            </a:r>
          </a:p>
          <a:p>
            <a:r>
              <a:rPr lang="ja-JP" altLang="en-US"/>
              <a:t>情報を正確</a:t>
            </a:r>
            <a:r>
              <a:rPr lang="ja-JP" altLang="en-US" dirty="0"/>
              <a:t>に利用・保管・伝達できる</a:t>
            </a:r>
            <a:r>
              <a:rPr lang="ja-JP" altLang="en-US"/>
              <a:t>ようにするため</a:t>
            </a:r>
            <a:r>
              <a:rPr lang="ja-JP" altLang="en-US" dirty="0"/>
              <a:t>に、機密性、完全性、可用性の</a:t>
            </a:r>
            <a:r>
              <a:rPr lang="en-US" altLang="ja-JP" dirty="0"/>
              <a:t>CIA</a:t>
            </a:r>
            <a:r>
              <a:rPr lang="ja-JP" altLang="en-US" dirty="0"/>
              <a:t>に</a:t>
            </a:r>
            <a:r>
              <a:rPr lang="ja-JP" altLang="en-US"/>
              <a:t>加え、</a:t>
            </a:r>
            <a:endParaRPr lang="en-US" altLang="ja-JP"/>
          </a:p>
          <a:p>
            <a:r>
              <a:rPr lang="ja-JP" altLang="en-US"/>
              <a:t>真正性</a:t>
            </a:r>
            <a:r>
              <a:rPr lang="ja-JP" altLang="en-US" dirty="0"/>
              <a:t>、責任追跡性、信頼性、否認防止の７つの要素を維持する必要があります。</a:t>
            </a:r>
          </a:p>
          <a:p>
            <a:r>
              <a:rPr lang="ja-JP" altLang="en-US" dirty="0"/>
              <a:t>サイバー攻撃は、これら要素のいずれか（または複数）を侵害してくることになります。</a:t>
            </a:r>
            <a:endParaRPr kumimoji="1" lang="ja-JP" altLang="en-US" dirty="0"/>
          </a:p>
        </p:txBody>
      </p:sp>
      <p:sp>
        <p:nvSpPr>
          <p:cNvPr id="5" name="正方形/長方形 4">
            <a:extLst>
              <a:ext uri="{FF2B5EF4-FFF2-40B4-BE49-F238E27FC236}">
                <a16:creationId xmlns:a16="http://schemas.microsoft.com/office/drawing/2014/main" id="{6C4168C5-EC30-425D-A9B4-2254FD87B32D}"/>
              </a:ext>
            </a:extLst>
          </p:cNvPr>
          <p:cNvSpPr/>
          <p:nvPr/>
        </p:nvSpPr>
        <p:spPr>
          <a:xfrm>
            <a:off x="285226" y="1502275"/>
            <a:ext cx="2650920" cy="889233"/>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機密性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b="1" dirty="0">
                <a:solidFill>
                  <a:schemeClr val="accent4"/>
                </a:solidFill>
                <a:latin typeface="Arial" panose="020B0604020202020204" pitchFamily="34" charset="0"/>
                <a:ea typeface="HGP創英角ｺﾞｼｯｸUB" panose="020B0900000000000000" pitchFamily="50" charset="-128"/>
                <a:cs typeface="Arial" panose="020B0604020202020204" pitchFamily="34" charset="0"/>
              </a:rPr>
              <a:t>C</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onfidentiality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6" name="正方形/長方形 5">
            <a:extLst>
              <a:ext uri="{FF2B5EF4-FFF2-40B4-BE49-F238E27FC236}">
                <a16:creationId xmlns:a16="http://schemas.microsoft.com/office/drawing/2014/main" id="{686E20CB-4C95-4415-BD9E-E763714E533F}"/>
              </a:ext>
            </a:extLst>
          </p:cNvPr>
          <p:cNvSpPr/>
          <p:nvPr/>
        </p:nvSpPr>
        <p:spPr>
          <a:xfrm>
            <a:off x="3238151" y="1502275"/>
            <a:ext cx="2650920" cy="889233"/>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完全性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b="1" dirty="0">
                <a:solidFill>
                  <a:schemeClr val="accent4"/>
                </a:solidFill>
                <a:latin typeface="Arial" panose="020B0604020202020204" pitchFamily="34" charset="0"/>
                <a:ea typeface="HGP創英角ｺﾞｼｯｸUB" panose="020B0900000000000000" pitchFamily="50" charset="-128"/>
                <a:cs typeface="Arial" panose="020B0604020202020204" pitchFamily="34" charset="0"/>
              </a:rPr>
              <a:t>I</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ntegrity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7" name="正方形/長方形 6">
            <a:extLst>
              <a:ext uri="{FF2B5EF4-FFF2-40B4-BE49-F238E27FC236}">
                <a16:creationId xmlns:a16="http://schemas.microsoft.com/office/drawing/2014/main" id="{88E4FE6A-44EB-428F-BCB4-478050589873}"/>
              </a:ext>
            </a:extLst>
          </p:cNvPr>
          <p:cNvSpPr/>
          <p:nvPr/>
        </p:nvSpPr>
        <p:spPr>
          <a:xfrm>
            <a:off x="6191076" y="1502275"/>
            <a:ext cx="2650920" cy="889233"/>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可用性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b="1" dirty="0">
                <a:solidFill>
                  <a:schemeClr val="accent4"/>
                </a:solidFill>
                <a:latin typeface="Arial" panose="020B0604020202020204" pitchFamily="34" charset="0"/>
                <a:ea typeface="HGP創英角ｺﾞｼｯｸUB" panose="020B0900000000000000" pitchFamily="50" charset="-128"/>
                <a:cs typeface="Arial" panose="020B0604020202020204" pitchFamily="34" charset="0"/>
              </a:rPr>
              <a:t>A</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vailability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8" name="テキスト ボックス 7">
            <a:extLst>
              <a:ext uri="{FF2B5EF4-FFF2-40B4-BE49-F238E27FC236}">
                <a16:creationId xmlns:a16="http://schemas.microsoft.com/office/drawing/2014/main" id="{6986C227-FD4B-41C7-BE7B-3BC66CD1E8BC}"/>
              </a:ext>
            </a:extLst>
          </p:cNvPr>
          <p:cNvSpPr txBox="1"/>
          <p:nvPr/>
        </p:nvSpPr>
        <p:spPr>
          <a:xfrm>
            <a:off x="3465767" y="851967"/>
            <a:ext cx="2212465" cy="461665"/>
          </a:xfrm>
          <a:prstGeom prst="rect">
            <a:avLst/>
          </a:prstGeom>
          <a:noFill/>
        </p:spPr>
        <p:txBody>
          <a:bodyPr wrap="none" rtlCol="0">
            <a:spAutoFit/>
          </a:bodyPr>
          <a:lstStyle/>
          <a:p>
            <a:pPr algn="ctr"/>
            <a:r>
              <a:rPr kumimoji="1" lang="ja-JP" altLang="en-US" sz="2400" dirty="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rPr>
              <a:t>情報セキュリティ</a:t>
            </a:r>
            <a:endParaRPr kumimoji="1" lang="ja-JP" altLang="en-US" sz="2400" b="1" dirty="0">
              <a:ln w="3175">
                <a:solidFill>
                  <a:schemeClr val="accent4">
                    <a:lumMod val="50000"/>
                  </a:schemeClr>
                </a:solidFill>
                <a:prstDash val="solid"/>
              </a:ln>
              <a:solidFill>
                <a:schemeClr val="tx1">
                  <a:lumMod val="50000"/>
                  <a:lumOff val="50000"/>
                </a:schemeClr>
              </a:solidFill>
              <a:effectLst>
                <a:outerShdw blurRad="38100" dist="38100" dir="2700000" algn="tl">
                  <a:srgbClr val="000000">
                    <a:alpha val="43137"/>
                  </a:srgbClr>
                </a:outerShdw>
              </a:effectLst>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10" name="テキスト ボックス 9">
            <a:extLst>
              <a:ext uri="{FF2B5EF4-FFF2-40B4-BE49-F238E27FC236}">
                <a16:creationId xmlns:a16="http://schemas.microsoft.com/office/drawing/2014/main" id="{012450A8-D451-45CC-8DE2-C7AE5AE62636}"/>
              </a:ext>
            </a:extLst>
          </p:cNvPr>
          <p:cNvSpPr txBox="1"/>
          <p:nvPr/>
        </p:nvSpPr>
        <p:spPr>
          <a:xfrm>
            <a:off x="4266093" y="2366341"/>
            <a:ext cx="595035" cy="584775"/>
          </a:xfrm>
          <a:prstGeom prst="rect">
            <a:avLst/>
          </a:prstGeom>
          <a:noFill/>
        </p:spPr>
        <p:txBody>
          <a:bodyPr wrap="none" rtlCol="0">
            <a:spAutoFit/>
          </a:bodyPr>
          <a:lstStyle/>
          <a:p>
            <a:pPr algn="ctr"/>
            <a:r>
              <a:rPr kumimoji="1" lang="ja-JP" altLang="en-US" sz="3200" dirty="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a:t>
            </a:r>
          </a:p>
        </p:txBody>
      </p:sp>
      <p:sp>
        <p:nvSpPr>
          <p:cNvPr id="12" name="正方形/長方形 11">
            <a:extLst>
              <a:ext uri="{FF2B5EF4-FFF2-40B4-BE49-F238E27FC236}">
                <a16:creationId xmlns:a16="http://schemas.microsoft.com/office/drawing/2014/main" id="{E7A4D289-C34B-45C0-A066-3EE79987561A}"/>
              </a:ext>
            </a:extLst>
          </p:cNvPr>
          <p:cNvSpPr/>
          <p:nvPr/>
        </p:nvSpPr>
        <p:spPr>
          <a:xfrm>
            <a:off x="243281" y="2990014"/>
            <a:ext cx="2088858" cy="889233"/>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真正性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Authenticity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13" name="正方形/長方形 12">
            <a:extLst>
              <a:ext uri="{FF2B5EF4-FFF2-40B4-BE49-F238E27FC236}">
                <a16:creationId xmlns:a16="http://schemas.microsoft.com/office/drawing/2014/main" id="{5FBE9521-079D-4D05-9F8D-420CC57B92EF}"/>
              </a:ext>
            </a:extLst>
          </p:cNvPr>
          <p:cNvSpPr/>
          <p:nvPr/>
        </p:nvSpPr>
        <p:spPr>
          <a:xfrm>
            <a:off x="2441196" y="2990014"/>
            <a:ext cx="2088858" cy="889233"/>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責任追跡性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Accountability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14" name="正方形/長方形 13">
            <a:extLst>
              <a:ext uri="{FF2B5EF4-FFF2-40B4-BE49-F238E27FC236}">
                <a16:creationId xmlns:a16="http://schemas.microsoft.com/office/drawing/2014/main" id="{26AD8C9B-C53E-4187-85E1-57C0F3DA6604}"/>
              </a:ext>
            </a:extLst>
          </p:cNvPr>
          <p:cNvSpPr/>
          <p:nvPr/>
        </p:nvSpPr>
        <p:spPr>
          <a:xfrm>
            <a:off x="4639111" y="2990014"/>
            <a:ext cx="2088858" cy="889233"/>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信頼性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Reliability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15" name="正方形/長方形 14">
            <a:extLst>
              <a:ext uri="{FF2B5EF4-FFF2-40B4-BE49-F238E27FC236}">
                <a16:creationId xmlns:a16="http://schemas.microsoft.com/office/drawing/2014/main" id="{7361174F-0C70-4186-9129-62E39AA74A34}"/>
              </a:ext>
            </a:extLst>
          </p:cNvPr>
          <p:cNvSpPr/>
          <p:nvPr/>
        </p:nvSpPr>
        <p:spPr>
          <a:xfrm>
            <a:off x="6837026" y="2990014"/>
            <a:ext cx="2088858" cy="889233"/>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否認防止</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dirty="0">
                <a:latin typeface="Arial" panose="020B0604020202020204" pitchFamily="34" charset="0"/>
                <a:ea typeface="HGP創英角ｺﾞｼｯｸUB" panose="020B0900000000000000" pitchFamily="50" charset="-128"/>
                <a:cs typeface="Arial" panose="020B0604020202020204" pitchFamily="34" charset="0"/>
              </a:rPr>
              <a:t>Non-repudiation</a:t>
            </a:r>
            <a:r>
              <a:rPr kumimoji="1" lang="ja-JP" altLang="en-US"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17" name="テキスト ボックス 16">
            <a:extLst>
              <a:ext uri="{FF2B5EF4-FFF2-40B4-BE49-F238E27FC236}">
                <a16:creationId xmlns:a16="http://schemas.microsoft.com/office/drawing/2014/main" id="{64C6378B-3694-4943-A671-160302156B28}"/>
              </a:ext>
            </a:extLst>
          </p:cNvPr>
          <p:cNvSpPr txBox="1"/>
          <p:nvPr/>
        </p:nvSpPr>
        <p:spPr>
          <a:xfrm>
            <a:off x="6727969" y="972406"/>
            <a:ext cx="2089034" cy="400110"/>
          </a:xfrm>
          <a:prstGeom prst="rect">
            <a:avLst/>
          </a:prstGeom>
          <a:noFill/>
        </p:spPr>
        <p:txBody>
          <a:bodyPr wrap="none" rtlCol="0">
            <a:spAutoFit/>
          </a:bodyPr>
          <a:lstStyle/>
          <a:p>
            <a:pPr algn="ctr"/>
            <a:r>
              <a:rPr kumimoji="1" lang="ja-JP" altLang="en-US" sz="2000" dirty="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rPr>
              <a:t>７つの要素を維持</a:t>
            </a:r>
            <a:endParaRPr kumimoji="1" lang="ja-JP" altLang="en-US" sz="2000" b="1" dirty="0">
              <a:ln w="3175">
                <a:solidFill>
                  <a:schemeClr val="accent4">
                    <a:lumMod val="50000"/>
                  </a:schemeClr>
                </a:solidFill>
                <a:prstDash val="solid"/>
              </a:ln>
              <a:solidFill>
                <a:schemeClr val="tx1">
                  <a:lumMod val="50000"/>
                  <a:lumOff val="50000"/>
                </a:schemeClr>
              </a:solidFill>
              <a:effectLst>
                <a:outerShdw blurRad="38100" dist="38100" dir="2700000" algn="tl">
                  <a:srgbClr val="000000">
                    <a:alpha val="43137"/>
                  </a:srgbClr>
                </a:outerShdw>
              </a:effectLst>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18" name="テキスト ボックス 17">
            <a:extLst>
              <a:ext uri="{FF2B5EF4-FFF2-40B4-BE49-F238E27FC236}">
                <a16:creationId xmlns:a16="http://schemas.microsoft.com/office/drawing/2014/main" id="{4B1B0B71-B3F9-46C8-AB68-DB6F72D6A5DD}"/>
              </a:ext>
            </a:extLst>
          </p:cNvPr>
          <p:cNvSpPr txBox="1"/>
          <p:nvPr/>
        </p:nvSpPr>
        <p:spPr>
          <a:xfrm>
            <a:off x="2200202" y="4528087"/>
            <a:ext cx="4743606" cy="461665"/>
          </a:xfrm>
          <a:prstGeom prst="rect">
            <a:avLst/>
          </a:prstGeom>
          <a:noFill/>
        </p:spPr>
        <p:txBody>
          <a:bodyPr wrap="none" rtlCol="0">
            <a:spAutoFit/>
          </a:bodyPr>
          <a:lstStyle/>
          <a:p>
            <a:pPr algn="ctr"/>
            <a:r>
              <a:rPr kumimoji="1" lang="ja-JP" altLang="en-US" sz="2400" dirty="0">
                <a:solidFill>
                  <a:schemeClr val="accent2">
                    <a:lumMod val="75000"/>
                  </a:schemeClr>
                </a:solidFill>
                <a:latin typeface="Arial" panose="020B0604020202020204" pitchFamily="34" charset="0"/>
                <a:ea typeface="HGP創英角ｺﾞｼｯｸUB" panose="020B0900000000000000" pitchFamily="50" charset="-128"/>
                <a:cs typeface="Arial" panose="020B0604020202020204" pitchFamily="34" charset="0"/>
              </a:rPr>
              <a:t>サイバー攻撃 ： これらの要素を侵害</a:t>
            </a:r>
            <a:endParaRPr kumimoji="1" lang="ja-JP" altLang="en-US" sz="2400" b="1" dirty="0">
              <a:ln w="3175">
                <a:solidFill>
                  <a:schemeClr val="accent4">
                    <a:lumMod val="50000"/>
                  </a:schemeClr>
                </a:solidFill>
                <a:prstDash val="solid"/>
              </a:ln>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19" name="矢印: 上 18">
            <a:extLst>
              <a:ext uri="{FF2B5EF4-FFF2-40B4-BE49-F238E27FC236}">
                <a16:creationId xmlns:a16="http://schemas.microsoft.com/office/drawing/2014/main" id="{59A1D6CC-353A-483D-82C7-325F6585BACE}"/>
              </a:ext>
            </a:extLst>
          </p:cNvPr>
          <p:cNvSpPr/>
          <p:nvPr/>
        </p:nvSpPr>
        <p:spPr>
          <a:xfrm>
            <a:off x="4230294" y="4162193"/>
            <a:ext cx="683412" cy="323626"/>
          </a:xfrm>
          <a:prstGeom prst="upArrow">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マウス">
            <a:extLst>
              <a:ext uri="{FF2B5EF4-FFF2-40B4-BE49-F238E27FC236}">
                <a16:creationId xmlns:a16="http://schemas.microsoft.com/office/drawing/2014/main" id="{8B25A4F6-3E0D-4F4A-AF53-064DDCC62DB8}"/>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21" name="フローチャート: 論理積ゲート 20">
              <a:extLst>
                <a:ext uri="{FF2B5EF4-FFF2-40B4-BE49-F238E27FC236}">
                  <a16:creationId xmlns:a16="http://schemas.microsoft.com/office/drawing/2014/main" id="{4C6D2B27-28EE-4A2A-92A9-FA9C8FE663FF}"/>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上の 2 つの角を丸める 21">
              <a:extLst>
                <a:ext uri="{FF2B5EF4-FFF2-40B4-BE49-F238E27FC236}">
                  <a16:creationId xmlns:a16="http://schemas.microsoft.com/office/drawing/2014/main" id="{F366E3EE-03E4-4D2C-9691-F03C57837E00}"/>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5B695B32-82B6-496B-8096-B361E653F24F}"/>
                </a:ext>
              </a:extLst>
            </p:cNvPr>
            <p:cNvCxnSpPr>
              <a:cxnSpLocks/>
              <a:stCxn id="22" idx="3"/>
              <a:endCxn id="22"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8859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20"/>
                                        </p:tgtEl>
                                        <p:attrNameLst>
                                          <p:attrName>style.visibility</p:attrName>
                                        </p:attrNameLst>
                                      </p:cBhvr>
                                      <p:to>
                                        <p:strVal val="hidden"/>
                                      </p:to>
                                    </p:set>
                                  </p:childTnLst>
                                </p:cTn>
                              </p:par>
                              <p:par>
                                <p:cTn id="10" presetID="22" presetClass="entr" presetSubtype="8"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par>
                          <p:cTn id="27" fill="hold">
                            <p:stCondLst>
                              <p:cond delay="1500"/>
                            </p:stCondLst>
                            <p:childTnLst>
                              <p:par>
                                <p:cTn id="28" presetID="1" presetClass="entr" presetSubtype="0"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left)">
                                      <p:cBhvr>
                                        <p:cTn id="34" dur="500"/>
                                        <p:tgtEl>
                                          <p:spTgt spid="3">
                                            <p:txEl>
                                              <p:pRg st="2" end="2"/>
                                            </p:txEl>
                                          </p:spTgt>
                                        </p:tgtEl>
                                      </p:cBhvr>
                                    </p:animEffect>
                                  </p:childTnLst>
                                </p:cTn>
                              </p:par>
                              <p:par>
                                <p:cTn id="35" presetID="1" presetClass="exit" presetSubtype="0" fill="hold" nodeType="withEffect">
                                  <p:stCondLst>
                                    <p:cond delay="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childTnLst>
                          </p:cTn>
                        </p:par>
                        <p:par>
                          <p:cTn id="54" fill="hold">
                            <p:stCondLst>
                              <p:cond delay="1500"/>
                            </p:stCondLst>
                            <p:childTnLst>
                              <p:par>
                                <p:cTn id="55" presetID="22" presetClass="entr" presetSubtype="1"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up)">
                                      <p:cBhvr>
                                        <p:cTn id="57" dur="500"/>
                                        <p:tgtEl>
                                          <p:spTgt spid="16"/>
                                        </p:tgtEl>
                                      </p:cBhvr>
                                    </p:animEffect>
                                  </p:childTnLst>
                                </p:cTn>
                              </p:par>
                            </p:childTnLst>
                          </p:cTn>
                        </p:par>
                        <p:par>
                          <p:cTn id="58" fill="hold">
                            <p:stCondLst>
                              <p:cond delay="2000"/>
                            </p:stCondLst>
                            <p:childTnLst>
                              <p:par>
                                <p:cTn id="59" presetID="10" presetClass="entr" presetSubtype="0"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childTnLst>
                          </p:cTn>
                        </p:par>
                        <p:par>
                          <p:cTn id="62" fill="hold">
                            <p:stCondLst>
                              <p:cond delay="2500"/>
                            </p:stCondLst>
                            <p:childTnLst>
                              <p:par>
                                <p:cTn id="63" presetID="1" presetClass="entr" presetSubtype="0" fill="hold" nodeType="after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ipe(left)">
                                      <p:cBhvr>
                                        <p:cTn id="69" dur="500"/>
                                        <p:tgtEl>
                                          <p:spTgt spid="3">
                                            <p:txEl>
                                              <p:pRg st="3" end="3"/>
                                            </p:txEl>
                                          </p:spTgt>
                                        </p:tgtEl>
                                      </p:cBhvr>
                                    </p:animEffect>
                                  </p:childTnLst>
                                </p:cTn>
                              </p:par>
                              <p:par>
                                <p:cTn id="70" presetID="1" presetClass="exit" presetSubtype="0" fill="hold" nodeType="withEffect">
                                  <p:stCondLst>
                                    <p:cond delay="0"/>
                                  </p:stCondLst>
                                  <p:childTnLst>
                                    <p:set>
                                      <p:cBhvr>
                                        <p:cTn id="71" dur="1" fill="hold">
                                          <p:stCondLst>
                                            <p:cond delay="0"/>
                                          </p:stCondLst>
                                        </p:cTn>
                                        <p:tgtEl>
                                          <p:spTgt spid="20"/>
                                        </p:tgtEl>
                                        <p:attrNameLst>
                                          <p:attrName>style.visibility</p:attrName>
                                        </p:attrNameLst>
                                      </p:cBhvr>
                                      <p:to>
                                        <p:strVal val="hidden"/>
                                      </p:to>
                                    </p:set>
                                  </p:childTnLst>
                                </p:cTn>
                              </p:par>
                            </p:childTnLst>
                          </p:cTn>
                        </p:par>
                        <p:par>
                          <p:cTn id="72" fill="hold">
                            <p:stCondLst>
                              <p:cond delay="500"/>
                            </p:stCondLst>
                            <p:childTnLst>
                              <p:par>
                                <p:cTn id="73" presetID="10" presetClass="entr" presetSubtype="0"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500"/>
                                        <p:tgtEl>
                                          <p:spTgt spid="18"/>
                                        </p:tgtEl>
                                      </p:cBhvr>
                                    </p:animEffect>
                                  </p:childTnLst>
                                </p:cTn>
                              </p:par>
                            </p:childTnLst>
                          </p:cTn>
                        </p:par>
                        <p:par>
                          <p:cTn id="76" fill="hold">
                            <p:stCondLst>
                              <p:cond delay="1000"/>
                            </p:stCondLst>
                            <p:childTnLst>
                              <p:par>
                                <p:cTn id="77" presetID="22" presetClass="entr" presetSubtype="4"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wipe(down)">
                                      <p:cBhvr>
                                        <p:cTn id="79" dur="500"/>
                                        <p:tgtEl>
                                          <p:spTgt spid="19"/>
                                        </p:tgtEl>
                                      </p:cBhvr>
                                    </p:animEffect>
                                  </p:childTnLst>
                                </p:cTn>
                              </p:par>
                            </p:childTnLst>
                          </p:cTn>
                        </p:par>
                        <p:par>
                          <p:cTn id="80" fill="hold">
                            <p:stCondLst>
                              <p:cond delay="1500"/>
                            </p:stCondLst>
                            <p:childTnLst>
                              <p:par>
                                <p:cTn id="81" presetID="1" presetClass="entr" presetSubtype="0" fill="hold" nodeType="after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 grpId="0" uiExpand="1" build="p"/>
      <p:bldP spid="5" grpId="0" animBg="1"/>
      <p:bldP spid="6" grpId="0" animBg="1"/>
      <p:bldP spid="7" grpId="0" animBg="1"/>
      <p:bldP spid="8" grpId="0"/>
      <p:bldP spid="10" grpId="0"/>
      <p:bldP spid="12" grpId="0" animBg="1"/>
      <p:bldP spid="13" grpId="0" animBg="1"/>
      <p:bldP spid="14" grpId="0" animBg="1"/>
      <p:bldP spid="15" grpId="0" animBg="1"/>
      <p:bldP spid="17" grpId="0"/>
      <p:bldP spid="18" grpId="0"/>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512B6B0-1A5B-4874-BB31-7BE7A48DC550}"/>
              </a:ext>
            </a:extLst>
          </p:cNvPr>
          <p:cNvSpPr txBox="1"/>
          <p:nvPr/>
        </p:nvSpPr>
        <p:spPr>
          <a:xfrm>
            <a:off x="3902585" y="2967335"/>
            <a:ext cx="1338829" cy="923330"/>
          </a:xfrm>
          <a:prstGeom prst="rect">
            <a:avLst/>
          </a:prstGeom>
          <a:noFill/>
        </p:spPr>
        <p:txBody>
          <a:bodyPr wrap="none" rtlCol="0">
            <a:spAutoFit/>
          </a:bodyPr>
          <a:lstStyle/>
          <a:p>
            <a:pPr algn="ctr"/>
            <a:r>
              <a:rPr kumimoji="1" lang="en-US" altLang="ja-JP" sz="5400">
                <a:latin typeface="Arial" panose="020B0604020202020204" pitchFamily="34" charset="0"/>
                <a:cs typeface="Arial" panose="020B0604020202020204" pitchFamily="34" charset="0"/>
              </a:rPr>
              <a:t>end</a:t>
            </a:r>
            <a:endParaRPr kumimoji="1" lang="ja-JP" altLang="en-US" sz="5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580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D8CADE-97ED-47EB-87D5-A25CA4E6317B}"/>
              </a:ext>
            </a:extLst>
          </p:cNvPr>
          <p:cNvSpPr>
            <a:spLocks noGrp="1"/>
          </p:cNvSpPr>
          <p:nvPr>
            <p:ph type="title"/>
          </p:nvPr>
        </p:nvSpPr>
        <p:spPr/>
        <p:txBody>
          <a:bodyPr/>
          <a:lstStyle/>
          <a:p>
            <a:r>
              <a:rPr kumimoji="1" lang="ja-JP" altLang="en-US" dirty="0"/>
              <a:t>情報セキュリティとは</a:t>
            </a:r>
          </a:p>
        </p:txBody>
      </p:sp>
      <p:sp>
        <p:nvSpPr>
          <p:cNvPr id="3" name="コンテンツ プレースホルダー 2">
            <a:extLst>
              <a:ext uri="{FF2B5EF4-FFF2-40B4-BE49-F238E27FC236}">
                <a16:creationId xmlns:a16="http://schemas.microsoft.com/office/drawing/2014/main" id="{1696836D-B34E-4508-8954-371FA8AB2C7D}"/>
              </a:ext>
            </a:extLst>
          </p:cNvPr>
          <p:cNvSpPr>
            <a:spLocks noGrp="1"/>
          </p:cNvSpPr>
          <p:nvPr>
            <p:ph idx="1"/>
          </p:nvPr>
        </p:nvSpPr>
        <p:spPr/>
        <p:txBody>
          <a:bodyPr/>
          <a:lstStyle/>
          <a:p>
            <a:r>
              <a:rPr lang="ja-JP" altLang="en-US" dirty="0"/>
              <a:t>情報セキュリティとは、何でしょう？</a:t>
            </a:r>
          </a:p>
          <a:p>
            <a:r>
              <a:rPr lang="ja-JP" altLang="en-US" dirty="0"/>
              <a:t>情報セキュリティマネジメントシステム（</a:t>
            </a:r>
            <a:r>
              <a:rPr lang="en-US" altLang="ja-JP" dirty="0"/>
              <a:t>ISMS</a:t>
            </a:r>
            <a:r>
              <a:rPr lang="ja-JP" altLang="en-US" dirty="0"/>
              <a:t>）の国際規格である</a:t>
            </a:r>
            <a:r>
              <a:rPr lang="en-US" altLang="ja-JP" dirty="0"/>
              <a:t>ISO/IEC27001</a:t>
            </a:r>
            <a:r>
              <a:rPr lang="ja-JP" altLang="en-US" dirty="0"/>
              <a:t>他では、</a:t>
            </a:r>
            <a:endParaRPr lang="en-US" altLang="ja-JP" dirty="0"/>
          </a:p>
          <a:p>
            <a:r>
              <a:rPr lang="ja-JP" altLang="en-US" dirty="0"/>
              <a:t>「情報の機密性（</a:t>
            </a:r>
            <a:r>
              <a:rPr lang="en-US" altLang="ja-JP" dirty="0"/>
              <a:t>Confidentiality</a:t>
            </a:r>
            <a:r>
              <a:rPr lang="ja-JP" altLang="en-US" dirty="0"/>
              <a:t>）、完全性（</a:t>
            </a:r>
            <a:r>
              <a:rPr lang="en-US" altLang="ja-JP" dirty="0"/>
              <a:t>Integrity</a:t>
            </a:r>
            <a:r>
              <a:rPr lang="ja-JP" altLang="en-US" dirty="0"/>
              <a:t>）及び可用性（</a:t>
            </a:r>
            <a:r>
              <a:rPr lang="en-US" altLang="ja-JP" dirty="0"/>
              <a:t>Availability</a:t>
            </a:r>
            <a:r>
              <a:rPr lang="ja-JP" altLang="en-US" dirty="0"/>
              <a:t>）を維持すること」</a:t>
            </a:r>
            <a:endParaRPr lang="en-US" altLang="ja-JP" dirty="0"/>
          </a:p>
          <a:p>
            <a:r>
              <a:rPr lang="ja-JP" altLang="en-US" dirty="0"/>
              <a:t>と定義しています。</a:t>
            </a:r>
            <a:endParaRPr kumimoji="1" lang="en-US" altLang="ja-JP" dirty="0"/>
          </a:p>
        </p:txBody>
      </p:sp>
      <p:sp>
        <p:nvSpPr>
          <p:cNvPr id="4" name="テキスト ボックス 3">
            <a:extLst>
              <a:ext uri="{FF2B5EF4-FFF2-40B4-BE49-F238E27FC236}">
                <a16:creationId xmlns:a16="http://schemas.microsoft.com/office/drawing/2014/main" id="{D901E287-771C-40F5-9759-219FFE8F6EC6}"/>
              </a:ext>
            </a:extLst>
          </p:cNvPr>
          <p:cNvSpPr txBox="1"/>
          <p:nvPr/>
        </p:nvSpPr>
        <p:spPr>
          <a:xfrm>
            <a:off x="133990" y="3129878"/>
            <a:ext cx="1234633" cy="523220"/>
          </a:xfrm>
          <a:prstGeom prst="rect">
            <a:avLst/>
          </a:prstGeom>
          <a:noFill/>
        </p:spPr>
        <p:txBody>
          <a:bodyPr wrap="none" rtlCol="0">
            <a:spAutoFit/>
          </a:bodyPr>
          <a:lstStyle/>
          <a:p>
            <a:r>
              <a:rPr kumimoji="1" lang="ja-JP" altLang="en-US" sz="2800" dirty="0">
                <a:latin typeface="HGP創英角ｺﾞｼｯｸUB" panose="020B0900000000000000" pitchFamily="50" charset="-128"/>
                <a:ea typeface="HGP創英角ｺﾞｼｯｸUB" panose="020B0900000000000000" pitchFamily="50" charset="-128"/>
              </a:rPr>
              <a:t>情報の</a:t>
            </a:r>
          </a:p>
        </p:txBody>
      </p:sp>
      <p:sp>
        <p:nvSpPr>
          <p:cNvPr id="5" name="テキスト ボックス 4">
            <a:extLst>
              <a:ext uri="{FF2B5EF4-FFF2-40B4-BE49-F238E27FC236}">
                <a16:creationId xmlns:a16="http://schemas.microsoft.com/office/drawing/2014/main" id="{FAA0A2D9-5E9C-4BC7-B53D-8FDB5D2FF7B6}"/>
              </a:ext>
            </a:extLst>
          </p:cNvPr>
          <p:cNvSpPr txBox="1"/>
          <p:nvPr/>
        </p:nvSpPr>
        <p:spPr>
          <a:xfrm>
            <a:off x="1821780" y="2132609"/>
            <a:ext cx="4394152" cy="584775"/>
          </a:xfrm>
          <a:prstGeom prst="rect">
            <a:avLst/>
          </a:prstGeom>
          <a:noFill/>
        </p:spPr>
        <p:txBody>
          <a:bodyPr wrap="none" rtlCol="0">
            <a:spAutoFit/>
          </a:bodyPr>
          <a:lstStyle/>
          <a:p>
            <a:r>
              <a:rPr kumimoji="1" lang="ja-JP" altLang="en-US" sz="3200" b="1" dirty="0">
                <a:solidFill>
                  <a:schemeClr val="accent1"/>
                </a:solidFill>
                <a:latin typeface="Arial" panose="020B0604020202020204" pitchFamily="34" charset="0"/>
                <a:ea typeface="HGP創英角ｺﾞｼｯｸUB" panose="020B0900000000000000" pitchFamily="50" charset="-128"/>
                <a:cs typeface="Arial" panose="020B0604020202020204" pitchFamily="34" charset="0"/>
              </a:rPr>
              <a:t>機密性 </a:t>
            </a:r>
            <a:r>
              <a:rPr kumimoji="1" lang="ja-JP" altLang="en-US" sz="2800" b="1" dirty="0">
                <a:latin typeface="Arial" panose="020B0604020202020204" pitchFamily="34" charset="0"/>
                <a:ea typeface="HGP創英角ｺﾞｼｯｸUB" panose="020B0900000000000000" pitchFamily="50" charset="-128"/>
                <a:cs typeface="Arial" panose="020B0604020202020204" pitchFamily="34" charset="0"/>
              </a:rPr>
              <a:t>（</a:t>
            </a:r>
            <a:r>
              <a:rPr lang="en-US" altLang="ja-JP" sz="2800" b="1" dirty="0">
                <a:latin typeface="Arial" panose="020B0604020202020204" pitchFamily="34" charset="0"/>
                <a:cs typeface="Arial" panose="020B0604020202020204" pitchFamily="34" charset="0"/>
              </a:rPr>
              <a:t>Confidentiality</a:t>
            </a:r>
            <a:r>
              <a:rPr kumimoji="1" lang="ja-JP" altLang="en-US" sz="2800" b="1" dirty="0">
                <a:latin typeface="Arial" panose="020B0604020202020204" pitchFamily="34" charset="0"/>
                <a:ea typeface="HGP創英角ｺﾞｼｯｸUB" panose="020B0900000000000000" pitchFamily="50" charset="-128"/>
                <a:cs typeface="Arial" panose="020B0604020202020204" pitchFamily="34" charset="0"/>
              </a:rPr>
              <a:t>）</a:t>
            </a:r>
            <a:endParaRPr kumimoji="1" lang="ja-JP" altLang="en-US" sz="3200" b="1" dirty="0">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6" name="テキスト ボックス 5">
            <a:extLst>
              <a:ext uri="{FF2B5EF4-FFF2-40B4-BE49-F238E27FC236}">
                <a16:creationId xmlns:a16="http://schemas.microsoft.com/office/drawing/2014/main" id="{CA94D7AE-F7D4-4D5D-9D76-D535CF61CFDC}"/>
              </a:ext>
            </a:extLst>
          </p:cNvPr>
          <p:cNvSpPr txBox="1"/>
          <p:nvPr/>
        </p:nvSpPr>
        <p:spPr>
          <a:xfrm>
            <a:off x="1821780" y="3129878"/>
            <a:ext cx="3315331" cy="584775"/>
          </a:xfrm>
          <a:prstGeom prst="rect">
            <a:avLst/>
          </a:prstGeom>
          <a:noFill/>
        </p:spPr>
        <p:txBody>
          <a:bodyPr wrap="none" rtlCol="0">
            <a:spAutoFit/>
          </a:bodyPr>
          <a:lstStyle/>
          <a:p>
            <a:r>
              <a:rPr lang="ja-JP" altLang="en-US" sz="3200" b="1" dirty="0">
                <a:solidFill>
                  <a:schemeClr val="accent1"/>
                </a:solidFill>
                <a:latin typeface="Arial" panose="020B0604020202020204" pitchFamily="34" charset="0"/>
                <a:ea typeface="HGP創英角ｺﾞｼｯｸUB" panose="020B0900000000000000" pitchFamily="50" charset="-128"/>
                <a:cs typeface="Arial" panose="020B0604020202020204" pitchFamily="34" charset="0"/>
              </a:rPr>
              <a:t>完全性 </a:t>
            </a:r>
            <a:r>
              <a:rPr lang="ja-JP" altLang="en-US" sz="2800" b="1" dirty="0">
                <a:latin typeface="Arial" panose="020B0604020202020204" pitchFamily="34" charset="0"/>
                <a:ea typeface="HGP創英角ｺﾞｼｯｸUB" panose="020B0900000000000000" pitchFamily="50" charset="-128"/>
                <a:cs typeface="Arial" panose="020B0604020202020204" pitchFamily="34" charset="0"/>
              </a:rPr>
              <a:t>（</a:t>
            </a:r>
            <a:r>
              <a:rPr lang="en-US" altLang="ja-JP" sz="2800" b="1" dirty="0">
                <a:latin typeface="Arial" panose="020B0604020202020204" pitchFamily="34" charset="0"/>
                <a:ea typeface="HGP創英角ｺﾞｼｯｸUB" panose="020B0900000000000000" pitchFamily="50" charset="-128"/>
                <a:cs typeface="Arial" panose="020B0604020202020204" pitchFamily="34" charset="0"/>
              </a:rPr>
              <a:t>Integrity</a:t>
            </a:r>
            <a:r>
              <a:rPr lang="ja-JP" altLang="en-US" sz="2800" b="1" dirty="0">
                <a:latin typeface="Arial" panose="020B0604020202020204" pitchFamily="34" charset="0"/>
                <a:ea typeface="HGP創英角ｺﾞｼｯｸUB" panose="020B0900000000000000" pitchFamily="50" charset="-128"/>
                <a:cs typeface="Arial" panose="020B0604020202020204" pitchFamily="34" charset="0"/>
              </a:rPr>
              <a:t>）</a:t>
            </a:r>
            <a:endParaRPr kumimoji="1" lang="ja-JP" altLang="en-US" sz="3200" b="1" dirty="0">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7" name="テキスト ボックス 6">
            <a:extLst>
              <a:ext uri="{FF2B5EF4-FFF2-40B4-BE49-F238E27FC236}">
                <a16:creationId xmlns:a16="http://schemas.microsoft.com/office/drawing/2014/main" id="{9FF4A0BF-67F1-4C37-8C4F-3E5476255741}"/>
              </a:ext>
            </a:extLst>
          </p:cNvPr>
          <p:cNvSpPr txBox="1"/>
          <p:nvPr/>
        </p:nvSpPr>
        <p:spPr>
          <a:xfrm>
            <a:off x="1821780" y="4127147"/>
            <a:ext cx="3781292" cy="584775"/>
          </a:xfrm>
          <a:prstGeom prst="rect">
            <a:avLst/>
          </a:prstGeom>
          <a:noFill/>
        </p:spPr>
        <p:txBody>
          <a:bodyPr wrap="none" rtlCol="0">
            <a:spAutoFit/>
          </a:bodyPr>
          <a:lstStyle/>
          <a:p>
            <a:r>
              <a:rPr lang="ja-JP" altLang="en-US" sz="3200" b="1" dirty="0">
                <a:solidFill>
                  <a:schemeClr val="accent1"/>
                </a:solidFill>
                <a:latin typeface="Arial" panose="020B0604020202020204" pitchFamily="34" charset="0"/>
                <a:ea typeface="HGP創英角ｺﾞｼｯｸUB" panose="020B0900000000000000" pitchFamily="50" charset="-128"/>
                <a:cs typeface="Arial" panose="020B0604020202020204" pitchFamily="34" charset="0"/>
              </a:rPr>
              <a:t>可用性 </a:t>
            </a:r>
            <a:r>
              <a:rPr lang="ja-JP" altLang="en-US" sz="2800" b="1" dirty="0">
                <a:latin typeface="Arial" panose="020B0604020202020204" pitchFamily="34" charset="0"/>
                <a:ea typeface="HGP創英角ｺﾞｼｯｸUB" panose="020B0900000000000000" pitchFamily="50" charset="-128"/>
                <a:cs typeface="Arial" panose="020B0604020202020204" pitchFamily="34" charset="0"/>
              </a:rPr>
              <a:t>（</a:t>
            </a:r>
            <a:r>
              <a:rPr lang="en-US" altLang="ja-JP" sz="2800" b="1" dirty="0">
                <a:latin typeface="Arial" panose="020B0604020202020204" pitchFamily="34" charset="0"/>
                <a:ea typeface="HGP創英角ｺﾞｼｯｸUB" panose="020B0900000000000000" pitchFamily="50" charset="-128"/>
                <a:cs typeface="Arial" panose="020B0604020202020204" pitchFamily="34" charset="0"/>
              </a:rPr>
              <a:t>Availability</a:t>
            </a:r>
            <a:r>
              <a:rPr lang="ja-JP" altLang="en-US" sz="2800" b="1" dirty="0">
                <a:latin typeface="Arial" panose="020B0604020202020204" pitchFamily="34" charset="0"/>
                <a:ea typeface="HGP創英角ｺﾞｼｯｸUB" panose="020B0900000000000000" pitchFamily="50" charset="-128"/>
                <a:cs typeface="Arial" panose="020B0604020202020204" pitchFamily="34" charset="0"/>
              </a:rPr>
              <a:t>）</a:t>
            </a:r>
            <a:endParaRPr kumimoji="1" lang="ja-JP" altLang="en-US" sz="3200" b="1" dirty="0">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8" name="テキスト ボックス 7">
            <a:extLst>
              <a:ext uri="{FF2B5EF4-FFF2-40B4-BE49-F238E27FC236}">
                <a16:creationId xmlns:a16="http://schemas.microsoft.com/office/drawing/2014/main" id="{52080234-B18D-4B1E-88AC-A9CFE0A998A5}"/>
              </a:ext>
            </a:extLst>
          </p:cNvPr>
          <p:cNvSpPr txBox="1"/>
          <p:nvPr/>
        </p:nvSpPr>
        <p:spPr>
          <a:xfrm>
            <a:off x="6673745" y="3129878"/>
            <a:ext cx="2393604" cy="523220"/>
          </a:xfrm>
          <a:prstGeom prst="rect">
            <a:avLst/>
          </a:prstGeom>
          <a:noFill/>
        </p:spPr>
        <p:txBody>
          <a:bodyPr wrap="none" rtlCol="0">
            <a:spAutoFit/>
          </a:bodyPr>
          <a:lstStyle/>
          <a:p>
            <a:r>
              <a:rPr kumimoji="1" lang="ja-JP" altLang="en-US" sz="2800" dirty="0" err="1">
                <a:latin typeface="HGP創英角ｺﾞｼｯｸUB" panose="020B0900000000000000" pitchFamily="50" charset="-128"/>
                <a:ea typeface="HGP創英角ｺﾞｼｯｸUB" panose="020B0900000000000000" pitchFamily="50" charset="-128"/>
              </a:rPr>
              <a:t>を維</a:t>
            </a:r>
            <a:r>
              <a:rPr kumimoji="1" lang="ja-JP" altLang="en-US" sz="2800" dirty="0">
                <a:latin typeface="HGP創英角ｺﾞｼｯｸUB" panose="020B0900000000000000" pitchFamily="50" charset="-128"/>
                <a:ea typeface="HGP創英角ｺﾞｼｯｸUB" panose="020B0900000000000000" pitchFamily="50" charset="-128"/>
              </a:rPr>
              <a:t>持すること</a:t>
            </a:r>
          </a:p>
        </p:txBody>
      </p:sp>
      <p:sp>
        <p:nvSpPr>
          <p:cNvPr id="9" name="左中かっこ 8">
            <a:extLst>
              <a:ext uri="{FF2B5EF4-FFF2-40B4-BE49-F238E27FC236}">
                <a16:creationId xmlns:a16="http://schemas.microsoft.com/office/drawing/2014/main" id="{FBC0867E-06B9-46A8-8989-C3F42BFA74E4}"/>
              </a:ext>
            </a:extLst>
          </p:cNvPr>
          <p:cNvSpPr/>
          <p:nvPr/>
        </p:nvSpPr>
        <p:spPr>
          <a:xfrm>
            <a:off x="1533057" y="2132609"/>
            <a:ext cx="201899" cy="2517758"/>
          </a:xfrm>
          <a:prstGeom prst="leftBrace">
            <a:avLst>
              <a:gd name="adj1" fmla="val 54038"/>
              <a:gd name="adj2" fmla="val 50000"/>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左中かっこ 9">
            <a:extLst>
              <a:ext uri="{FF2B5EF4-FFF2-40B4-BE49-F238E27FC236}">
                <a16:creationId xmlns:a16="http://schemas.microsoft.com/office/drawing/2014/main" id="{BABDA7B3-F717-44AA-9AD6-5C351AD6610E}"/>
              </a:ext>
            </a:extLst>
          </p:cNvPr>
          <p:cNvSpPr/>
          <p:nvPr/>
        </p:nvSpPr>
        <p:spPr>
          <a:xfrm flipH="1">
            <a:off x="6222672" y="2132609"/>
            <a:ext cx="201899" cy="2517758"/>
          </a:xfrm>
          <a:prstGeom prst="leftBrace">
            <a:avLst>
              <a:gd name="adj1" fmla="val 54038"/>
              <a:gd name="adj2" fmla="val 50000"/>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1" name="グループ化 マウス">
            <a:extLst>
              <a:ext uri="{FF2B5EF4-FFF2-40B4-BE49-F238E27FC236}">
                <a16:creationId xmlns:a16="http://schemas.microsoft.com/office/drawing/2014/main" id="{69D57D57-17F4-4387-9D77-5EE37BAE5AC5}"/>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12" name="フローチャート: 論理積ゲート 11">
              <a:extLst>
                <a:ext uri="{FF2B5EF4-FFF2-40B4-BE49-F238E27FC236}">
                  <a16:creationId xmlns:a16="http://schemas.microsoft.com/office/drawing/2014/main" id="{0A5A4F00-8F3B-401C-AC15-5C42DF705122}"/>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上の 2 つの角を丸める 12">
              <a:extLst>
                <a:ext uri="{FF2B5EF4-FFF2-40B4-BE49-F238E27FC236}">
                  <a16:creationId xmlns:a16="http://schemas.microsoft.com/office/drawing/2014/main" id="{DB79E905-803B-4122-95B9-75609479F9DE}"/>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75E2A69F-57AA-4EAA-9304-DA218F3795E6}"/>
                </a:ext>
              </a:extLst>
            </p:cNvPr>
            <p:cNvCxnSpPr>
              <a:cxnSpLocks/>
              <a:stCxn id="13" idx="3"/>
              <a:endCxn id="13"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テキスト ボックス 14">
            <a:extLst>
              <a:ext uri="{FF2B5EF4-FFF2-40B4-BE49-F238E27FC236}">
                <a16:creationId xmlns:a16="http://schemas.microsoft.com/office/drawing/2014/main" id="{6EEC8FBC-C338-4A62-AB20-9679E1BF386D}"/>
              </a:ext>
            </a:extLst>
          </p:cNvPr>
          <p:cNvSpPr txBox="1"/>
          <p:nvPr/>
        </p:nvSpPr>
        <p:spPr>
          <a:xfrm>
            <a:off x="2012644" y="968594"/>
            <a:ext cx="5118709" cy="707886"/>
          </a:xfrm>
          <a:prstGeom prst="rect">
            <a:avLst/>
          </a:prstGeom>
          <a:noFill/>
        </p:spPr>
        <p:txBody>
          <a:bodyPr wrap="none" rtlCol="0">
            <a:spAutoFit/>
          </a:bodyPr>
          <a:lstStyle/>
          <a:p>
            <a:pPr algn="ctr"/>
            <a:r>
              <a:rPr lang="ja-JP" altLang="en-US" sz="2000" dirty="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rPr>
              <a:t>情報セキュリティマネジメントシステム（</a:t>
            </a:r>
            <a:r>
              <a:rPr lang="en-US" altLang="ja-JP" sz="2000" dirty="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rPr>
              <a:t>ISMS</a:t>
            </a:r>
            <a:r>
              <a:rPr lang="ja-JP" altLang="en-US" sz="200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rPr>
              <a:t>）の</a:t>
            </a:r>
            <a:endParaRPr lang="en-US" altLang="ja-JP" sz="200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endParaRPr>
          </a:p>
          <a:p>
            <a:pPr algn="ctr"/>
            <a:r>
              <a:rPr lang="ja-JP" altLang="en-US" sz="200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rPr>
              <a:t>国際</a:t>
            </a:r>
            <a:r>
              <a:rPr lang="ja-JP" altLang="en-US" sz="2000" dirty="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rPr>
              <a:t>規格である</a:t>
            </a:r>
            <a:r>
              <a:rPr lang="en-US" altLang="ja-JP" sz="2000" dirty="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rPr>
              <a:t>ISO/IEC27001</a:t>
            </a:r>
            <a:r>
              <a:rPr lang="ja-JP" altLang="en-US" sz="2000" dirty="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rPr>
              <a:t>他</a:t>
            </a:r>
            <a:endParaRPr kumimoji="1" lang="ja-JP" altLang="en-US" sz="2000" dirty="0">
              <a:solidFill>
                <a:schemeClr val="tx1">
                  <a:lumMod val="50000"/>
                  <a:lumOff val="50000"/>
                </a:schemeClr>
              </a:solidFill>
              <a:latin typeface="Arial" panose="020B0604020202020204" pitchFamily="34" charset="0"/>
              <a:ea typeface="HGP創英角ｺﾞｼｯｸUB" panose="020B0900000000000000" pitchFamily="50" charset="-128"/>
              <a:cs typeface="Arial" panose="020B0604020202020204" pitchFamily="34" charset="0"/>
            </a:endParaRPr>
          </a:p>
        </p:txBody>
      </p:sp>
    </p:spTree>
    <p:extLst>
      <p:ext uri="{BB962C8B-B14F-4D97-AF65-F5344CB8AC3E}">
        <p14:creationId xmlns:p14="http://schemas.microsoft.com/office/powerpoint/2010/main" val="356190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11"/>
                                        </p:tgtEl>
                                        <p:attrNameLst>
                                          <p:attrName>style.visibility</p:attrName>
                                        </p:attrNameLst>
                                      </p:cBhvr>
                                      <p:to>
                                        <p:strVal val="hidden"/>
                                      </p:to>
                                    </p:se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500"/>
                                        <p:tgtEl>
                                          <p:spTgt spid="3">
                                            <p:txEl>
                                              <p:pRg st="1" end="1"/>
                                            </p:txEl>
                                          </p:spTgt>
                                        </p:tgtEl>
                                      </p:cBhvr>
                                    </p:animEffec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par>
                                <p:cTn id="22" presetID="1" presetClass="exit" presetSubtype="0" fill="hold" nodeType="withEffect">
                                  <p:stCondLst>
                                    <p:cond delay="0"/>
                                  </p:stCondLst>
                                  <p:childTnLst>
                                    <p:set>
                                      <p:cBhvr>
                                        <p:cTn id="23" dur="1" fill="hold">
                                          <p:stCondLst>
                                            <p:cond delay="0"/>
                                          </p:stCondLst>
                                        </p:cTn>
                                        <p:tgtEl>
                                          <p:spTgt spid="11"/>
                                        </p:tgtEl>
                                        <p:attrNameLst>
                                          <p:attrName>style.visibility</p:attrName>
                                        </p:attrNameLst>
                                      </p:cBhvr>
                                      <p:to>
                                        <p:strVal val="hidden"/>
                                      </p:to>
                                    </p:set>
                                  </p:childTnLst>
                                </p:cTn>
                              </p:par>
                            </p:childTnLst>
                          </p:cTn>
                        </p:par>
                        <p:par>
                          <p:cTn id="24" fill="hold">
                            <p:stCondLst>
                              <p:cond delay="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1500"/>
                            </p:stCondLst>
                            <p:childTnLst>
                              <p:par>
                                <p:cTn id="33" presetID="2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par>
                          <p:cTn id="36" fill="hold">
                            <p:stCondLst>
                              <p:cond delay="2000"/>
                            </p:stCondLst>
                            <p:childTnLst>
                              <p:par>
                                <p:cTn id="37" presetID="22" presetClass="entr" presetSubtype="8"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left)">
                                      <p:cBhvr>
                                        <p:cTn id="39" dur="500"/>
                                        <p:tgtEl>
                                          <p:spTgt spid="6"/>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left)">
                                      <p:cBhvr>
                                        <p:cTn id="55" dur="500"/>
                                        <p:tgtEl>
                                          <p:spTgt spid="3">
                                            <p:txEl>
                                              <p:pRg st="3" end="3"/>
                                            </p:txEl>
                                          </p:spTgt>
                                        </p:tgtEl>
                                      </p:cBhvr>
                                    </p:animEffect>
                                  </p:childTnLst>
                                </p:cTn>
                              </p:par>
                            </p:childTnLst>
                          </p:cTn>
                        </p:par>
                        <p:par>
                          <p:cTn id="56" fill="hold">
                            <p:stCondLst>
                              <p:cond delay="4500"/>
                            </p:stCondLst>
                            <p:childTnLst>
                              <p:par>
                                <p:cTn id="57" presetID="1" presetClass="entr" presetSubtype="0"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7" grpId="0"/>
      <p:bldP spid="8" grpId="0"/>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AAF9A9-0D7F-42CB-A6D4-FDA0E5A49030}"/>
              </a:ext>
            </a:extLst>
          </p:cNvPr>
          <p:cNvSpPr>
            <a:spLocks noGrp="1"/>
          </p:cNvSpPr>
          <p:nvPr>
            <p:ph type="title"/>
          </p:nvPr>
        </p:nvSpPr>
        <p:spPr/>
        <p:txBody>
          <a:bodyPr/>
          <a:lstStyle/>
          <a:p>
            <a:r>
              <a:rPr lang="ja-JP" altLang="en-US" dirty="0">
                <a:latin typeface="Arial" panose="020B0604020202020204" pitchFamily="34" charset="0"/>
                <a:cs typeface="Arial" panose="020B0604020202020204" pitchFamily="34" charset="0"/>
              </a:rPr>
              <a:t>機密性（</a:t>
            </a:r>
            <a:r>
              <a:rPr lang="en-US" altLang="ja-JP" dirty="0">
                <a:latin typeface="Arial" panose="020B0604020202020204" pitchFamily="34" charset="0"/>
                <a:cs typeface="Arial" panose="020B0604020202020204" pitchFamily="34" charset="0"/>
              </a:rPr>
              <a:t>Confidentiality</a:t>
            </a:r>
            <a:r>
              <a:rPr lang="ja-JP" alt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384BDB63-C8EB-4818-A56F-3B8B0071F3A6}"/>
              </a:ext>
            </a:extLst>
          </p:cNvPr>
          <p:cNvSpPr>
            <a:spLocks noGrp="1"/>
          </p:cNvSpPr>
          <p:nvPr>
            <p:ph idx="1"/>
          </p:nvPr>
        </p:nvSpPr>
        <p:spPr/>
        <p:txBody>
          <a:bodyPr/>
          <a:lstStyle/>
          <a:p>
            <a:r>
              <a:rPr lang="ja-JP" altLang="en-US" dirty="0"/>
              <a:t>「機密性」とは、その名の通り情報を機密にしておくことです。</a:t>
            </a:r>
          </a:p>
          <a:p>
            <a:r>
              <a:rPr lang="ja-JP" altLang="en-US" dirty="0"/>
              <a:t>そのためには、許可された人だけが、許可された情報にアクセスできるようにしておかなければいけません。</a:t>
            </a:r>
          </a:p>
          <a:p>
            <a:r>
              <a:rPr lang="ja-JP" altLang="en-US" dirty="0"/>
              <a:t>気をつけなければいけないのは、盗聴や盗難などによる情報漏洩です。</a:t>
            </a:r>
            <a:endParaRPr kumimoji="1" lang="ja-JP" altLang="en-US" dirty="0"/>
          </a:p>
        </p:txBody>
      </p:sp>
      <p:sp>
        <p:nvSpPr>
          <p:cNvPr id="4" name="正方形/長方形 3">
            <a:extLst>
              <a:ext uri="{FF2B5EF4-FFF2-40B4-BE49-F238E27FC236}">
                <a16:creationId xmlns:a16="http://schemas.microsoft.com/office/drawing/2014/main" id="{55A1DFBB-03A3-40AA-B49A-583EF663F277}"/>
              </a:ext>
            </a:extLst>
          </p:cNvPr>
          <p:cNvSpPr/>
          <p:nvPr/>
        </p:nvSpPr>
        <p:spPr>
          <a:xfrm>
            <a:off x="2270392" y="874067"/>
            <a:ext cx="4563610" cy="579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情報を機密にしておくこと</a:t>
            </a:r>
          </a:p>
        </p:txBody>
      </p:sp>
      <p:grpSp>
        <p:nvGrpSpPr>
          <p:cNvPr id="26" name="グループ化 25">
            <a:extLst>
              <a:ext uri="{FF2B5EF4-FFF2-40B4-BE49-F238E27FC236}">
                <a16:creationId xmlns:a16="http://schemas.microsoft.com/office/drawing/2014/main" id="{A820A3B4-581F-438D-B151-C5B711B4D2D0}"/>
              </a:ext>
            </a:extLst>
          </p:cNvPr>
          <p:cNvGrpSpPr/>
          <p:nvPr/>
        </p:nvGrpSpPr>
        <p:grpSpPr>
          <a:xfrm>
            <a:off x="7001783" y="1948998"/>
            <a:ext cx="567179" cy="1082796"/>
            <a:chOff x="5828566" y="2742584"/>
            <a:chExt cx="825690" cy="1576316"/>
          </a:xfrm>
          <a:effectLst>
            <a:outerShdw blurRad="76200" dir="18900000" sy="23000" kx="-1200000" algn="bl" rotWithShape="0">
              <a:prstClr val="black">
                <a:alpha val="20000"/>
              </a:prstClr>
            </a:outerShdw>
          </a:effectLst>
        </p:grpSpPr>
        <p:sp>
          <p:nvSpPr>
            <p:cNvPr id="20" name="四角形: 上の 2 つの角を丸める 19">
              <a:extLst>
                <a:ext uri="{FF2B5EF4-FFF2-40B4-BE49-F238E27FC236}">
                  <a16:creationId xmlns:a16="http://schemas.microsoft.com/office/drawing/2014/main" id="{4ADAF59A-7898-4F7C-AD6D-CA9C16E111DD}"/>
                </a:ext>
              </a:extLst>
            </p:cNvPr>
            <p:cNvSpPr/>
            <p:nvPr/>
          </p:nvSpPr>
          <p:spPr>
            <a:xfrm>
              <a:off x="5828566" y="3438619"/>
              <a:ext cx="825690" cy="880281"/>
            </a:xfrm>
            <a:prstGeom prst="round2SameRect">
              <a:avLst>
                <a:gd name="adj1" fmla="val 27245"/>
                <a:gd name="adj2" fmla="val 0"/>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C57035DC-703A-430A-BBB4-515A69461DF0}"/>
                </a:ext>
              </a:extLst>
            </p:cNvPr>
            <p:cNvSpPr/>
            <p:nvPr/>
          </p:nvSpPr>
          <p:spPr>
            <a:xfrm>
              <a:off x="5828566" y="2742584"/>
              <a:ext cx="825690" cy="825690"/>
            </a:xfrm>
            <a:prstGeom prst="ellipse">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a:extLst>
                <a:ext uri="{FF2B5EF4-FFF2-40B4-BE49-F238E27FC236}">
                  <a16:creationId xmlns:a16="http://schemas.microsoft.com/office/drawing/2014/main" id="{90335764-B9F7-4E4C-B7FA-64873BFC596F}"/>
                </a:ext>
              </a:extLst>
            </p:cNvPr>
            <p:cNvGrpSpPr/>
            <p:nvPr/>
          </p:nvGrpSpPr>
          <p:grpSpPr>
            <a:xfrm>
              <a:off x="5886162" y="3033032"/>
              <a:ext cx="573516" cy="163179"/>
              <a:chOff x="2147143" y="3115536"/>
              <a:chExt cx="573516" cy="163179"/>
            </a:xfrm>
            <a:solidFill>
              <a:schemeClr val="accent1">
                <a:lumMod val="20000"/>
                <a:lumOff val="80000"/>
              </a:schemeClr>
            </a:solidFill>
          </p:grpSpPr>
          <p:sp>
            <p:nvSpPr>
              <p:cNvPr id="23" name="四角形: 上の 2 つの角を丸める 22">
                <a:extLst>
                  <a:ext uri="{FF2B5EF4-FFF2-40B4-BE49-F238E27FC236}">
                    <a16:creationId xmlns:a16="http://schemas.microsoft.com/office/drawing/2014/main" id="{90E99767-BCD9-4F04-9337-A561FF9B59B3}"/>
                  </a:ext>
                </a:extLst>
              </p:cNvPr>
              <p:cNvSpPr/>
              <p:nvPr/>
            </p:nvSpPr>
            <p:spPr>
              <a:xfrm flipV="1">
                <a:off x="2147143"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上の 2 つの角を丸める 23">
                <a:extLst>
                  <a:ext uri="{FF2B5EF4-FFF2-40B4-BE49-F238E27FC236}">
                    <a16:creationId xmlns:a16="http://schemas.microsoft.com/office/drawing/2014/main" id="{3AE7439D-2065-44BD-8AD5-9CE2B6F2AFCA}"/>
                  </a:ext>
                </a:extLst>
              </p:cNvPr>
              <p:cNvSpPr/>
              <p:nvPr/>
            </p:nvSpPr>
            <p:spPr>
              <a:xfrm flipV="1">
                <a:off x="2495470"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E41F01ED-0A48-4EBA-B184-5056E7172E0D}"/>
                  </a:ext>
                </a:extLst>
              </p:cNvPr>
              <p:cNvCxnSpPr>
                <a:stCxn id="23" idx="0"/>
                <a:endCxn id="24" idx="2"/>
              </p:cNvCxnSpPr>
              <p:nvPr/>
            </p:nvCxnSpPr>
            <p:spPr>
              <a:xfrm>
                <a:off x="2372332" y="3197125"/>
                <a:ext cx="123138"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3" name="グループ化 32">
            <a:extLst>
              <a:ext uri="{FF2B5EF4-FFF2-40B4-BE49-F238E27FC236}">
                <a16:creationId xmlns:a16="http://schemas.microsoft.com/office/drawing/2014/main" id="{9053E7B2-7D61-40F7-943A-F67527DB2D18}"/>
              </a:ext>
            </a:extLst>
          </p:cNvPr>
          <p:cNvGrpSpPr/>
          <p:nvPr/>
        </p:nvGrpSpPr>
        <p:grpSpPr>
          <a:xfrm>
            <a:off x="7001783" y="3374668"/>
            <a:ext cx="567179" cy="1082796"/>
            <a:chOff x="356045" y="3468345"/>
            <a:chExt cx="825690" cy="1576316"/>
          </a:xfrm>
          <a:effectLst>
            <a:outerShdw blurRad="76200" dir="18900000" sy="23000" kx="-1200000" algn="bl" rotWithShape="0">
              <a:prstClr val="black">
                <a:alpha val="20000"/>
              </a:prstClr>
            </a:outerShdw>
          </a:effectLst>
        </p:grpSpPr>
        <p:sp>
          <p:nvSpPr>
            <p:cNvPr id="27" name="四角形: 上の 2 つの角を丸める 26">
              <a:extLst>
                <a:ext uri="{FF2B5EF4-FFF2-40B4-BE49-F238E27FC236}">
                  <a16:creationId xmlns:a16="http://schemas.microsoft.com/office/drawing/2014/main" id="{F7334184-7728-474E-8171-140C94CFFE50}"/>
                </a:ext>
              </a:extLst>
            </p:cNvPr>
            <p:cNvSpPr/>
            <p:nvPr/>
          </p:nvSpPr>
          <p:spPr>
            <a:xfrm>
              <a:off x="356045" y="4164380"/>
              <a:ext cx="825690" cy="880281"/>
            </a:xfrm>
            <a:prstGeom prst="round2SameRect">
              <a:avLst>
                <a:gd name="adj1" fmla="val 27245"/>
                <a:gd name="adj2" fmla="val 0"/>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2EB18853-ED6B-4259-AE6E-11C59EFC8E93}"/>
                </a:ext>
              </a:extLst>
            </p:cNvPr>
            <p:cNvSpPr/>
            <p:nvPr/>
          </p:nvSpPr>
          <p:spPr>
            <a:xfrm>
              <a:off x="356045" y="3468345"/>
              <a:ext cx="825690" cy="825690"/>
            </a:xfrm>
            <a:prstGeom prst="ellipse">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a:extLst>
                <a:ext uri="{FF2B5EF4-FFF2-40B4-BE49-F238E27FC236}">
                  <a16:creationId xmlns:a16="http://schemas.microsoft.com/office/drawing/2014/main" id="{DEE80CD3-49D1-4F19-A5C2-18504CCF0BD8}"/>
                </a:ext>
              </a:extLst>
            </p:cNvPr>
            <p:cNvGrpSpPr/>
            <p:nvPr/>
          </p:nvGrpSpPr>
          <p:grpSpPr>
            <a:xfrm>
              <a:off x="415086" y="3738321"/>
              <a:ext cx="573516" cy="163179"/>
              <a:chOff x="1813652" y="4224514"/>
              <a:chExt cx="573516" cy="163179"/>
            </a:xfrm>
          </p:grpSpPr>
          <p:sp>
            <p:nvSpPr>
              <p:cNvPr id="30" name="楕円 29">
                <a:extLst>
                  <a:ext uri="{FF2B5EF4-FFF2-40B4-BE49-F238E27FC236}">
                    <a16:creationId xmlns:a16="http://schemas.microsoft.com/office/drawing/2014/main" id="{4C68E628-A452-48ED-80EE-E90549C8A19F}"/>
                  </a:ext>
                </a:extLst>
              </p:cNvPr>
              <p:cNvSpPr/>
              <p:nvPr/>
            </p:nvSpPr>
            <p:spPr>
              <a:xfrm flipV="1">
                <a:off x="1813652"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21370E09-E84A-4018-8463-CB540F869072}"/>
                  </a:ext>
                </a:extLst>
              </p:cNvPr>
              <p:cNvSpPr/>
              <p:nvPr/>
            </p:nvSpPr>
            <p:spPr>
              <a:xfrm flipV="1">
                <a:off x="2161979"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2EB0EAB9-EEFE-4996-BB66-4961FACAAAE1}"/>
                  </a:ext>
                </a:extLst>
              </p:cNvPr>
              <p:cNvCxnSpPr/>
              <p:nvPr/>
            </p:nvCxnSpPr>
            <p:spPr>
              <a:xfrm>
                <a:off x="2038841" y="4306103"/>
                <a:ext cx="123138" cy="0"/>
              </a:xfrm>
              <a:prstGeom prst="line">
                <a:avLst/>
              </a:prstGeom>
              <a:solidFill>
                <a:schemeClr val="accent1">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4" name="グループ化 33">
            <a:extLst>
              <a:ext uri="{FF2B5EF4-FFF2-40B4-BE49-F238E27FC236}">
                <a16:creationId xmlns:a16="http://schemas.microsoft.com/office/drawing/2014/main" id="{26E16A2F-EED6-4224-9791-4680E22A3686}"/>
              </a:ext>
            </a:extLst>
          </p:cNvPr>
          <p:cNvGrpSpPr/>
          <p:nvPr/>
        </p:nvGrpSpPr>
        <p:grpSpPr>
          <a:xfrm>
            <a:off x="2043851" y="1687510"/>
            <a:ext cx="3053633" cy="2995179"/>
            <a:chOff x="2043851" y="1687510"/>
            <a:chExt cx="3053633" cy="2995179"/>
          </a:xfrm>
        </p:grpSpPr>
        <p:grpSp>
          <p:nvGrpSpPr>
            <p:cNvPr id="5" name="グループ化 4">
              <a:extLst>
                <a:ext uri="{FF2B5EF4-FFF2-40B4-BE49-F238E27FC236}">
                  <a16:creationId xmlns:a16="http://schemas.microsoft.com/office/drawing/2014/main" id="{57E4086E-DA65-402F-947B-E95D8563836F}"/>
                </a:ext>
              </a:extLst>
            </p:cNvPr>
            <p:cNvGrpSpPr/>
            <p:nvPr/>
          </p:nvGrpSpPr>
          <p:grpSpPr>
            <a:xfrm>
              <a:off x="2043851" y="1878069"/>
              <a:ext cx="939644" cy="1375599"/>
              <a:chOff x="6971623" y="1116917"/>
              <a:chExt cx="1583140" cy="2317650"/>
            </a:xfrm>
            <a:effectLst>
              <a:outerShdw blurRad="76200" dir="18900000" sy="23000" kx="-1200000" algn="bl" rotWithShape="0">
                <a:prstClr val="black">
                  <a:alpha val="20000"/>
                </a:prstClr>
              </a:outerShdw>
            </a:effectLst>
          </p:grpSpPr>
          <p:sp>
            <p:nvSpPr>
              <p:cNvPr id="6" name="直方体 5">
                <a:extLst>
                  <a:ext uri="{FF2B5EF4-FFF2-40B4-BE49-F238E27FC236}">
                    <a16:creationId xmlns:a16="http://schemas.microsoft.com/office/drawing/2014/main" id="{E680B23E-7B93-41F4-9D9E-A4127B47D8A1}"/>
                  </a:ext>
                </a:extLst>
              </p:cNvPr>
              <p:cNvSpPr/>
              <p:nvPr/>
            </p:nvSpPr>
            <p:spPr>
              <a:xfrm>
                <a:off x="6971623" y="1116917"/>
                <a:ext cx="1583140" cy="2317650"/>
              </a:xfrm>
              <a:prstGeom prst="cube">
                <a:avLst>
                  <a:gd name="adj" fmla="val 21172"/>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BC4D1EC8-6EF9-4B7F-973C-7F265E0B6823}"/>
                  </a:ext>
                </a:extLst>
              </p:cNvPr>
              <p:cNvSpPr/>
              <p:nvPr/>
            </p:nvSpPr>
            <p:spPr>
              <a:xfrm>
                <a:off x="7069541" y="1637731"/>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E8EE7E2-1761-4C0F-AA2C-148F3A3EC4DC}"/>
                  </a:ext>
                </a:extLst>
              </p:cNvPr>
              <p:cNvSpPr/>
              <p:nvPr/>
            </p:nvSpPr>
            <p:spPr>
              <a:xfrm>
                <a:off x="7069541" y="1829965"/>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DCA35EBB-AC1B-47E6-8FE7-7A4494C2A660}"/>
                  </a:ext>
                </a:extLst>
              </p:cNvPr>
              <p:cNvSpPr/>
              <p:nvPr/>
            </p:nvSpPr>
            <p:spPr>
              <a:xfrm>
                <a:off x="7069541" y="2019952"/>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F70D0D1B-5A7B-4056-ACE9-068F969A6B18}"/>
                  </a:ext>
                </a:extLst>
              </p:cNvPr>
              <p:cNvSpPr/>
              <p:nvPr/>
            </p:nvSpPr>
            <p:spPr>
              <a:xfrm>
                <a:off x="7069541" y="2206610"/>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74FA84A5-C155-4598-A293-073735C0414E}"/>
                  </a:ext>
                </a:extLst>
              </p:cNvPr>
              <p:cNvSpPr/>
              <p:nvPr/>
            </p:nvSpPr>
            <p:spPr>
              <a:xfrm>
                <a:off x="7069541"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0DDD29D1-1C2B-4270-8C98-0C8B9B013E6D}"/>
                  </a:ext>
                </a:extLst>
              </p:cNvPr>
              <p:cNvSpPr/>
              <p:nvPr/>
            </p:nvSpPr>
            <p:spPr>
              <a:xfrm>
                <a:off x="7779400"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E280BCF8-F915-4CA6-A563-3A419E302A2B}"/>
                  </a:ext>
                </a:extLst>
              </p:cNvPr>
              <p:cNvSpPr/>
              <p:nvPr/>
            </p:nvSpPr>
            <p:spPr>
              <a:xfrm>
                <a:off x="795617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B49BAD24-323E-436B-8614-101013170B9C}"/>
                  </a:ext>
                </a:extLst>
              </p:cNvPr>
              <p:cNvSpPr/>
              <p:nvPr/>
            </p:nvSpPr>
            <p:spPr>
              <a:xfrm>
                <a:off x="7069541" y="2446469"/>
                <a:ext cx="1023582" cy="614279"/>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4AA5259E-C605-4F40-815A-3C344F2656C0}"/>
                  </a:ext>
                </a:extLst>
              </p:cNvPr>
              <p:cNvSpPr/>
              <p:nvPr/>
            </p:nvSpPr>
            <p:spPr>
              <a:xfrm>
                <a:off x="760262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 name="吹き出し: 四角形 38">
              <a:extLst>
                <a:ext uri="{FF2B5EF4-FFF2-40B4-BE49-F238E27FC236}">
                  <a16:creationId xmlns:a16="http://schemas.microsoft.com/office/drawing/2014/main" id="{981C452B-6879-41DF-9CC8-4F175310CAB6}"/>
                </a:ext>
              </a:extLst>
            </p:cNvPr>
            <p:cNvSpPr/>
            <p:nvPr/>
          </p:nvSpPr>
          <p:spPr>
            <a:xfrm>
              <a:off x="3130812" y="1687510"/>
              <a:ext cx="1966672" cy="2995179"/>
            </a:xfrm>
            <a:prstGeom prst="wedgeRectCallout">
              <a:avLst>
                <a:gd name="adj1" fmla="val -62636"/>
                <a:gd name="adj2" fmla="val -34129"/>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リーフォーム: 図形 15">
              <a:extLst>
                <a:ext uri="{FF2B5EF4-FFF2-40B4-BE49-F238E27FC236}">
                  <a16:creationId xmlns:a16="http://schemas.microsoft.com/office/drawing/2014/main" id="{C9C82E1C-CE11-4DDC-ABFF-3F445090FB09}"/>
                </a:ext>
              </a:extLst>
            </p:cNvPr>
            <p:cNvSpPr/>
            <p:nvPr/>
          </p:nvSpPr>
          <p:spPr>
            <a:xfrm>
              <a:off x="3331903" y="1878069"/>
              <a:ext cx="1017120" cy="791564"/>
            </a:xfrm>
            <a:custGeom>
              <a:avLst/>
              <a:gdLst>
                <a:gd name="connsiteX0" fmla="*/ 187655 w 3261815"/>
                <a:gd name="connsiteY0" fmla="*/ 0 h 2538476"/>
                <a:gd name="connsiteX1" fmla="*/ 1600202 w 3261815"/>
                <a:gd name="connsiteY1" fmla="*/ 0 h 2538476"/>
                <a:gd name="connsiteX2" fmla="*/ 1787857 w 3261815"/>
                <a:gd name="connsiteY2" fmla="*/ 450369 h 2538476"/>
                <a:gd name="connsiteX3" fmla="*/ 3261815 w 3261815"/>
                <a:gd name="connsiteY3" fmla="*/ 450369 h 2538476"/>
                <a:gd name="connsiteX4" fmla="*/ 3261815 w 3261815"/>
                <a:gd name="connsiteY4" fmla="*/ 2538476 h 2538476"/>
                <a:gd name="connsiteX5" fmla="*/ 0 w 3261815"/>
                <a:gd name="connsiteY5" fmla="*/ 2538476 h 2538476"/>
                <a:gd name="connsiteX6" fmla="*/ 0 w 3261815"/>
                <a:gd name="connsiteY6" fmla="*/ 450369 h 253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815" h="2538476">
                  <a:moveTo>
                    <a:pt x="187655" y="0"/>
                  </a:moveTo>
                  <a:lnTo>
                    <a:pt x="1600202" y="0"/>
                  </a:lnTo>
                  <a:lnTo>
                    <a:pt x="1787857" y="450369"/>
                  </a:lnTo>
                  <a:lnTo>
                    <a:pt x="3261815" y="450369"/>
                  </a:lnTo>
                  <a:lnTo>
                    <a:pt x="3261815" y="2538476"/>
                  </a:lnTo>
                  <a:lnTo>
                    <a:pt x="0" y="2538476"/>
                  </a:lnTo>
                  <a:lnTo>
                    <a:pt x="0" y="450369"/>
                  </a:lnTo>
                  <a:close/>
                </a:path>
              </a:pathLst>
            </a:cu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メモ 16">
              <a:extLst>
                <a:ext uri="{FF2B5EF4-FFF2-40B4-BE49-F238E27FC236}">
                  <a16:creationId xmlns:a16="http://schemas.microsoft.com/office/drawing/2014/main" id="{B6193591-80D2-4E48-91E0-CAAC5BA5A75B}"/>
                </a:ext>
              </a:extLst>
            </p:cNvPr>
            <p:cNvSpPr/>
            <p:nvPr/>
          </p:nvSpPr>
          <p:spPr>
            <a:xfrm>
              <a:off x="4054698" y="2186728"/>
              <a:ext cx="612397" cy="79156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メモ 17">
              <a:extLst>
                <a:ext uri="{FF2B5EF4-FFF2-40B4-BE49-F238E27FC236}">
                  <a16:creationId xmlns:a16="http://schemas.microsoft.com/office/drawing/2014/main" id="{26E0E61E-A9CF-4057-83C3-29F24C9D679E}"/>
                </a:ext>
              </a:extLst>
            </p:cNvPr>
            <p:cNvSpPr/>
            <p:nvPr/>
          </p:nvSpPr>
          <p:spPr>
            <a:xfrm>
              <a:off x="4159258" y="2258387"/>
              <a:ext cx="612397" cy="79156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メモ 18">
              <a:extLst>
                <a:ext uri="{FF2B5EF4-FFF2-40B4-BE49-F238E27FC236}">
                  <a16:creationId xmlns:a16="http://schemas.microsoft.com/office/drawing/2014/main" id="{7C7096AD-D5A7-4F45-91A2-51520B304269}"/>
                </a:ext>
              </a:extLst>
            </p:cNvPr>
            <p:cNvSpPr/>
            <p:nvPr/>
          </p:nvSpPr>
          <p:spPr>
            <a:xfrm>
              <a:off x="4263818" y="2370139"/>
              <a:ext cx="612397" cy="79156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リーフォーム: 図形 34">
              <a:extLst>
                <a:ext uri="{FF2B5EF4-FFF2-40B4-BE49-F238E27FC236}">
                  <a16:creationId xmlns:a16="http://schemas.microsoft.com/office/drawing/2014/main" id="{77B528F1-9E70-45F2-963B-478B175AFF46}"/>
                </a:ext>
              </a:extLst>
            </p:cNvPr>
            <p:cNvSpPr/>
            <p:nvPr/>
          </p:nvSpPr>
          <p:spPr>
            <a:xfrm>
              <a:off x="3331903" y="3280276"/>
              <a:ext cx="1017120" cy="791564"/>
            </a:xfrm>
            <a:custGeom>
              <a:avLst/>
              <a:gdLst>
                <a:gd name="connsiteX0" fmla="*/ 187655 w 3261815"/>
                <a:gd name="connsiteY0" fmla="*/ 0 h 2538476"/>
                <a:gd name="connsiteX1" fmla="*/ 1600202 w 3261815"/>
                <a:gd name="connsiteY1" fmla="*/ 0 h 2538476"/>
                <a:gd name="connsiteX2" fmla="*/ 1787857 w 3261815"/>
                <a:gd name="connsiteY2" fmla="*/ 450369 h 2538476"/>
                <a:gd name="connsiteX3" fmla="*/ 3261815 w 3261815"/>
                <a:gd name="connsiteY3" fmla="*/ 450369 h 2538476"/>
                <a:gd name="connsiteX4" fmla="*/ 3261815 w 3261815"/>
                <a:gd name="connsiteY4" fmla="*/ 2538476 h 2538476"/>
                <a:gd name="connsiteX5" fmla="*/ 0 w 3261815"/>
                <a:gd name="connsiteY5" fmla="*/ 2538476 h 2538476"/>
                <a:gd name="connsiteX6" fmla="*/ 0 w 3261815"/>
                <a:gd name="connsiteY6" fmla="*/ 450369 h 253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815" h="2538476">
                  <a:moveTo>
                    <a:pt x="187655" y="0"/>
                  </a:moveTo>
                  <a:lnTo>
                    <a:pt x="1600202" y="0"/>
                  </a:lnTo>
                  <a:lnTo>
                    <a:pt x="1787857" y="450369"/>
                  </a:lnTo>
                  <a:lnTo>
                    <a:pt x="3261815" y="450369"/>
                  </a:lnTo>
                  <a:lnTo>
                    <a:pt x="3261815" y="2538476"/>
                  </a:lnTo>
                  <a:lnTo>
                    <a:pt x="0" y="2538476"/>
                  </a:lnTo>
                  <a:lnTo>
                    <a:pt x="0" y="450369"/>
                  </a:lnTo>
                  <a:close/>
                </a:path>
              </a:pathLst>
            </a:cu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四角形: メモ 35">
              <a:extLst>
                <a:ext uri="{FF2B5EF4-FFF2-40B4-BE49-F238E27FC236}">
                  <a16:creationId xmlns:a16="http://schemas.microsoft.com/office/drawing/2014/main" id="{3B1367D8-F8B2-440D-9D94-1E2738646F3C}"/>
                </a:ext>
              </a:extLst>
            </p:cNvPr>
            <p:cNvSpPr/>
            <p:nvPr/>
          </p:nvSpPr>
          <p:spPr>
            <a:xfrm>
              <a:off x="4054698" y="3588935"/>
              <a:ext cx="612397" cy="791564"/>
            </a:xfrm>
            <a:prstGeom prst="foldedCorner">
              <a:avLst/>
            </a:pr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メモ 36">
              <a:extLst>
                <a:ext uri="{FF2B5EF4-FFF2-40B4-BE49-F238E27FC236}">
                  <a16:creationId xmlns:a16="http://schemas.microsoft.com/office/drawing/2014/main" id="{EB235926-9E1C-4761-97BB-462D182755B0}"/>
                </a:ext>
              </a:extLst>
            </p:cNvPr>
            <p:cNvSpPr/>
            <p:nvPr/>
          </p:nvSpPr>
          <p:spPr>
            <a:xfrm>
              <a:off x="4159258" y="3660594"/>
              <a:ext cx="612397" cy="791564"/>
            </a:xfrm>
            <a:prstGeom prst="foldedCorner">
              <a:avLst/>
            </a:pr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 メモ 37">
              <a:extLst>
                <a:ext uri="{FF2B5EF4-FFF2-40B4-BE49-F238E27FC236}">
                  <a16:creationId xmlns:a16="http://schemas.microsoft.com/office/drawing/2014/main" id="{6E348AC6-B4F5-42D3-89B5-2FC50F52D7AE}"/>
                </a:ext>
              </a:extLst>
            </p:cNvPr>
            <p:cNvSpPr/>
            <p:nvPr/>
          </p:nvSpPr>
          <p:spPr>
            <a:xfrm>
              <a:off x="4263818" y="3772346"/>
              <a:ext cx="612397" cy="791564"/>
            </a:xfrm>
            <a:prstGeom prst="foldedCorner">
              <a:avLst/>
            </a:pr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0" name="グループ化 39">
            <a:extLst>
              <a:ext uri="{FF2B5EF4-FFF2-40B4-BE49-F238E27FC236}">
                <a16:creationId xmlns:a16="http://schemas.microsoft.com/office/drawing/2014/main" id="{38DC3155-5393-4386-B27A-582762BCC475}"/>
              </a:ext>
            </a:extLst>
          </p:cNvPr>
          <p:cNvGrpSpPr/>
          <p:nvPr/>
        </p:nvGrpSpPr>
        <p:grpSpPr>
          <a:xfrm>
            <a:off x="4568977" y="2256042"/>
            <a:ext cx="2214694" cy="369332"/>
            <a:chOff x="4568977" y="2256042"/>
            <a:chExt cx="2214694" cy="369332"/>
          </a:xfrm>
        </p:grpSpPr>
        <p:cxnSp>
          <p:nvCxnSpPr>
            <p:cNvPr id="41" name="直線矢印コネクタ 40">
              <a:extLst>
                <a:ext uri="{FF2B5EF4-FFF2-40B4-BE49-F238E27FC236}">
                  <a16:creationId xmlns:a16="http://schemas.microsoft.com/office/drawing/2014/main" id="{170C35EA-BC98-4586-911E-3AF28AAC3016}"/>
                </a:ext>
              </a:extLst>
            </p:cNvPr>
            <p:cNvCxnSpPr>
              <a:cxnSpLocks/>
            </p:cNvCxnSpPr>
            <p:nvPr/>
          </p:nvCxnSpPr>
          <p:spPr>
            <a:xfrm flipH="1">
              <a:off x="4568977" y="2593689"/>
              <a:ext cx="2214694" cy="0"/>
            </a:xfrm>
            <a:prstGeom prst="straightConnector1">
              <a:avLst/>
            </a:prstGeom>
            <a:ln w="57150">
              <a:tailEnd type="arrow" w="sm" len="sm"/>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357E4ADD-3075-484C-8EFE-5845C981405B}"/>
                </a:ext>
              </a:extLst>
            </p:cNvPr>
            <p:cNvSpPr txBox="1"/>
            <p:nvPr/>
          </p:nvSpPr>
          <p:spPr>
            <a:xfrm>
              <a:off x="5422244" y="2256042"/>
              <a:ext cx="530915" cy="369332"/>
            </a:xfrm>
            <a:prstGeom prst="rect">
              <a:avLst/>
            </a:prstGeom>
            <a:noFill/>
          </p:spPr>
          <p:txBody>
            <a:bodyPr wrap="none" rtlCol="0">
              <a:spAutoFit/>
            </a:bodyPr>
            <a:lstStyle/>
            <a:p>
              <a:r>
                <a:rPr kumimoji="1" lang="en-US" altLang="ja-JP" b="1" dirty="0">
                  <a:solidFill>
                    <a:schemeClr val="accent1"/>
                  </a:solidFill>
                  <a:latin typeface="Arial" panose="020B0604020202020204" pitchFamily="34" charset="0"/>
                  <a:cs typeface="Arial" panose="020B0604020202020204" pitchFamily="34" charset="0"/>
                </a:rPr>
                <a:t>OK</a:t>
              </a:r>
              <a:endParaRPr kumimoji="1" lang="ja-JP" altLang="en-US" b="1" dirty="0">
                <a:solidFill>
                  <a:schemeClr val="accent1"/>
                </a:solidFill>
                <a:latin typeface="Arial" panose="020B0604020202020204" pitchFamily="34" charset="0"/>
                <a:cs typeface="Arial" panose="020B0604020202020204" pitchFamily="34" charset="0"/>
              </a:endParaRPr>
            </a:p>
          </p:txBody>
        </p:sp>
      </p:grpSp>
      <p:grpSp>
        <p:nvGrpSpPr>
          <p:cNvPr id="42" name="グループ化 41">
            <a:extLst>
              <a:ext uri="{FF2B5EF4-FFF2-40B4-BE49-F238E27FC236}">
                <a16:creationId xmlns:a16="http://schemas.microsoft.com/office/drawing/2014/main" id="{F8C108EA-D2D1-4218-A142-46A00C480BBA}"/>
              </a:ext>
            </a:extLst>
          </p:cNvPr>
          <p:cNvGrpSpPr/>
          <p:nvPr/>
        </p:nvGrpSpPr>
        <p:grpSpPr>
          <a:xfrm>
            <a:off x="4568977" y="4011459"/>
            <a:ext cx="2214694" cy="369332"/>
            <a:chOff x="4568977" y="4011459"/>
            <a:chExt cx="2214694" cy="369332"/>
          </a:xfrm>
        </p:grpSpPr>
        <p:cxnSp>
          <p:nvCxnSpPr>
            <p:cNvPr id="43" name="直線矢印コネクタ 42">
              <a:extLst>
                <a:ext uri="{FF2B5EF4-FFF2-40B4-BE49-F238E27FC236}">
                  <a16:creationId xmlns:a16="http://schemas.microsoft.com/office/drawing/2014/main" id="{F893341E-8441-40A6-8923-6CE8313D5BF6}"/>
                </a:ext>
              </a:extLst>
            </p:cNvPr>
            <p:cNvCxnSpPr>
              <a:cxnSpLocks/>
            </p:cNvCxnSpPr>
            <p:nvPr/>
          </p:nvCxnSpPr>
          <p:spPr>
            <a:xfrm flipH="1">
              <a:off x="4568977" y="4356737"/>
              <a:ext cx="2214694" cy="0"/>
            </a:xfrm>
            <a:prstGeom prst="straightConnector1">
              <a:avLst/>
            </a:prstGeom>
            <a:ln w="57150">
              <a:tailEnd type="arrow" w="sm" len="sm"/>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5F0A3E6C-EFA2-4B92-9680-84E85501A220}"/>
                </a:ext>
              </a:extLst>
            </p:cNvPr>
            <p:cNvSpPr txBox="1"/>
            <p:nvPr/>
          </p:nvSpPr>
          <p:spPr>
            <a:xfrm>
              <a:off x="5422244" y="4011459"/>
              <a:ext cx="530915" cy="369332"/>
            </a:xfrm>
            <a:prstGeom prst="rect">
              <a:avLst/>
            </a:prstGeom>
            <a:noFill/>
          </p:spPr>
          <p:txBody>
            <a:bodyPr wrap="none" rtlCol="0">
              <a:spAutoFit/>
            </a:bodyPr>
            <a:lstStyle/>
            <a:p>
              <a:r>
                <a:rPr kumimoji="1" lang="en-US" altLang="ja-JP" b="1" dirty="0">
                  <a:solidFill>
                    <a:schemeClr val="accent1"/>
                  </a:solidFill>
                  <a:latin typeface="Arial" panose="020B0604020202020204" pitchFamily="34" charset="0"/>
                  <a:cs typeface="Arial" panose="020B0604020202020204" pitchFamily="34" charset="0"/>
                </a:rPr>
                <a:t>OK</a:t>
              </a:r>
              <a:endParaRPr kumimoji="1" lang="ja-JP" altLang="en-US" b="1" dirty="0">
                <a:solidFill>
                  <a:schemeClr val="accent1"/>
                </a:solidFill>
                <a:latin typeface="Arial" panose="020B0604020202020204" pitchFamily="34" charset="0"/>
                <a:cs typeface="Arial" panose="020B0604020202020204" pitchFamily="34" charset="0"/>
              </a:endParaRPr>
            </a:p>
          </p:txBody>
        </p:sp>
      </p:grpSp>
      <p:grpSp>
        <p:nvGrpSpPr>
          <p:cNvPr id="45" name="グループ化 44">
            <a:extLst>
              <a:ext uri="{FF2B5EF4-FFF2-40B4-BE49-F238E27FC236}">
                <a16:creationId xmlns:a16="http://schemas.microsoft.com/office/drawing/2014/main" id="{CC306734-D041-42EA-8CE4-1D69B475256F}"/>
              </a:ext>
            </a:extLst>
          </p:cNvPr>
          <p:cNvGrpSpPr/>
          <p:nvPr/>
        </p:nvGrpSpPr>
        <p:grpSpPr>
          <a:xfrm>
            <a:off x="4567135" y="3006406"/>
            <a:ext cx="2216536" cy="937615"/>
            <a:chOff x="4567135" y="3006406"/>
            <a:chExt cx="2216536" cy="937615"/>
          </a:xfrm>
        </p:grpSpPr>
        <p:cxnSp>
          <p:nvCxnSpPr>
            <p:cNvPr id="44" name="直線矢印コネクタ 43">
              <a:extLst>
                <a:ext uri="{FF2B5EF4-FFF2-40B4-BE49-F238E27FC236}">
                  <a16:creationId xmlns:a16="http://schemas.microsoft.com/office/drawing/2014/main" id="{FF29E02F-416A-4767-B03A-2E34D449916D}"/>
                </a:ext>
              </a:extLst>
            </p:cNvPr>
            <p:cNvCxnSpPr>
              <a:cxnSpLocks/>
            </p:cNvCxnSpPr>
            <p:nvPr/>
          </p:nvCxnSpPr>
          <p:spPr>
            <a:xfrm flipH="1" flipV="1">
              <a:off x="4567135" y="3015771"/>
              <a:ext cx="2216536" cy="928250"/>
            </a:xfrm>
            <a:prstGeom prst="straightConnector1">
              <a:avLst/>
            </a:prstGeom>
            <a:ln w="57150">
              <a:solidFill>
                <a:srgbClr val="FF0000"/>
              </a:solidFill>
              <a:prstDash val="sysDot"/>
              <a:tailEnd type="arrow" w="sm" len="sm"/>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8300E800-88B2-4261-BA61-0C6C95CC1187}"/>
                </a:ext>
              </a:extLst>
            </p:cNvPr>
            <p:cNvCxnSpPr>
              <a:cxnSpLocks/>
            </p:cNvCxnSpPr>
            <p:nvPr/>
          </p:nvCxnSpPr>
          <p:spPr>
            <a:xfrm flipH="1">
              <a:off x="4567135" y="3006406"/>
              <a:ext cx="2216536" cy="928250"/>
            </a:xfrm>
            <a:prstGeom prst="straightConnector1">
              <a:avLst/>
            </a:prstGeom>
            <a:ln w="57150">
              <a:solidFill>
                <a:srgbClr val="FF0000"/>
              </a:solidFill>
              <a:prstDash val="sysDot"/>
              <a:tailEnd type="arrow" w="sm" len="sm"/>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1CA67E43-CC4C-4D0B-B056-254E020E1ED7}"/>
                </a:ext>
              </a:extLst>
            </p:cNvPr>
            <p:cNvSpPr txBox="1"/>
            <p:nvPr/>
          </p:nvSpPr>
          <p:spPr>
            <a:xfrm>
              <a:off x="5422244" y="3016871"/>
              <a:ext cx="530915" cy="369332"/>
            </a:xfrm>
            <a:prstGeom prst="rect">
              <a:avLst/>
            </a:prstGeom>
            <a:noFill/>
          </p:spPr>
          <p:txBody>
            <a:bodyPr wrap="none" rtlCol="0">
              <a:spAutoFit/>
            </a:bodyPr>
            <a:lstStyle/>
            <a:p>
              <a:r>
                <a:rPr kumimoji="1" lang="en-US" altLang="ja-JP" b="1" dirty="0">
                  <a:solidFill>
                    <a:srgbClr val="FF0000"/>
                  </a:solidFill>
                  <a:latin typeface="Arial" panose="020B0604020202020204" pitchFamily="34" charset="0"/>
                  <a:cs typeface="Arial" panose="020B0604020202020204" pitchFamily="34" charset="0"/>
                </a:rPr>
                <a:t>NG</a:t>
              </a:r>
              <a:endParaRPr kumimoji="1" lang="ja-JP" altLang="en-US" b="1" dirty="0">
                <a:solidFill>
                  <a:srgbClr val="FF0000"/>
                </a:solidFill>
                <a:latin typeface="Arial" panose="020B0604020202020204" pitchFamily="34" charset="0"/>
                <a:cs typeface="Arial" panose="020B0604020202020204" pitchFamily="34" charset="0"/>
              </a:endParaRPr>
            </a:p>
          </p:txBody>
        </p:sp>
      </p:grpSp>
      <p:sp>
        <p:nvSpPr>
          <p:cNvPr id="55" name="テキスト ボックス 54">
            <a:extLst>
              <a:ext uri="{FF2B5EF4-FFF2-40B4-BE49-F238E27FC236}">
                <a16:creationId xmlns:a16="http://schemas.microsoft.com/office/drawing/2014/main" id="{6BB8F9D6-4C5C-4B2F-AAC7-37657A51B931}"/>
              </a:ext>
            </a:extLst>
          </p:cNvPr>
          <p:cNvSpPr txBox="1"/>
          <p:nvPr/>
        </p:nvSpPr>
        <p:spPr>
          <a:xfrm>
            <a:off x="2166771" y="4739221"/>
            <a:ext cx="5716630" cy="369332"/>
          </a:xfrm>
          <a:prstGeom prst="rect">
            <a:avLst/>
          </a:prstGeom>
          <a:noFill/>
        </p:spPr>
        <p:txBody>
          <a:bodyPr wrap="none" rtlCol="0">
            <a:spAutoFit/>
          </a:bodyPr>
          <a:lstStyle/>
          <a:p>
            <a:r>
              <a:rPr kumimoji="1" lang="ja-JP" altLang="en-US" dirty="0">
                <a:solidFill>
                  <a:schemeClr val="accent1"/>
                </a:solidFill>
                <a:latin typeface="HGP創英角ｺﾞｼｯｸUB" panose="020B0900000000000000" pitchFamily="50" charset="-128"/>
                <a:ea typeface="HGP創英角ｺﾞｼｯｸUB" panose="020B0900000000000000" pitchFamily="50" charset="-128"/>
              </a:rPr>
              <a:t>許可された人だけが、許可された情報にのみアクセス可能</a:t>
            </a:r>
          </a:p>
        </p:txBody>
      </p:sp>
      <p:grpSp>
        <p:nvGrpSpPr>
          <p:cNvPr id="65" name="グループ化 64">
            <a:extLst>
              <a:ext uri="{FF2B5EF4-FFF2-40B4-BE49-F238E27FC236}">
                <a16:creationId xmlns:a16="http://schemas.microsoft.com/office/drawing/2014/main" id="{FB36DB63-7413-44C2-8E6A-6483FB988B41}"/>
              </a:ext>
            </a:extLst>
          </p:cNvPr>
          <p:cNvGrpSpPr/>
          <p:nvPr/>
        </p:nvGrpSpPr>
        <p:grpSpPr>
          <a:xfrm flipH="1">
            <a:off x="506323" y="3716234"/>
            <a:ext cx="609830" cy="948046"/>
            <a:chOff x="10167612" y="587139"/>
            <a:chExt cx="1441568" cy="2241070"/>
          </a:xfrm>
          <a:effectLst>
            <a:outerShdw blurRad="76200" dir="18900000" sy="23000" kx="-1200000" algn="bl" rotWithShape="0">
              <a:prstClr val="black">
                <a:alpha val="20000"/>
              </a:prstClr>
            </a:outerShdw>
          </a:effectLst>
        </p:grpSpPr>
        <p:grpSp>
          <p:nvGrpSpPr>
            <p:cNvPr id="56" name="グループ化 55">
              <a:extLst>
                <a:ext uri="{FF2B5EF4-FFF2-40B4-BE49-F238E27FC236}">
                  <a16:creationId xmlns:a16="http://schemas.microsoft.com/office/drawing/2014/main" id="{91A53517-6314-4D58-925A-7F4E184F5772}"/>
                </a:ext>
              </a:extLst>
            </p:cNvPr>
            <p:cNvGrpSpPr/>
            <p:nvPr/>
          </p:nvGrpSpPr>
          <p:grpSpPr>
            <a:xfrm>
              <a:off x="10531006" y="769878"/>
              <a:ext cx="1078174" cy="2058331"/>
              <a:chOff x="1972101" y="2763672"/>
              <a:chExt cx="825690" cy="1576316"/>
            </a:xfrm>
            <a:solidFill>
              <a:schemeClr val="bg1">
                <a:lumMod val="65000"/>
              </a:schemeClr>
            </a:solidFill>
          </p:grpSpPr>
          <p:sp>
            <p:nvSpPr>
              <p:cNvPr id="57" name="四角形: 上の 2 つの角を丸める 56">
                <a:extLst>
                  <a:ext uri="{FF2B5EF4-FFF2-40B4-BE49-F238E27FC236}">
                    <a16:creationId xmlns:a16="http://schemas.microsoft.com/office/drawing/2014/main" id="{0DA7C772-8EB0-43C2-A9F3-976B8AC74D24}"/>
                  </a:ext>
                </a:extLst>
              </p:cNvPr>
              <p:cNvSpPr/>
              <p:nvPr/>
            </p:nvSpPr>
            <p:spPr>
              <a:xfrm>
                <a:off x="1972101" y="3459707"/>
                <a:ext cx="825690" cy="880281"/>
              </a:xfrm>
              <a:prstGeom prst="round2SameRect">
                <a:avLst>
                  <a:gd name="adj1" fmla="val 27245"/>
                  <a:gd name="adj2" fmla="val 0"/>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楕円 57">
                <a:extLst>
                  <a:ext uri="{FF2B5EF4-FFF2-40B4-BE49-F238E27FC236}">
                    <a16:creationId xmlns:a16="http://schemas.microsoft.com/office/drawing/2014/main" id="{31D64FF1-0589-4B9F-A4FF-F406A3BCB11D}"/>
                  </a:ext>
                </a:extLst>
              </p:cNvPr>
              <p:cNvSpPr/>
              <p:nvPr/>
            </p:nvSpPr>
            <p:spPr>
              <a:xfrm>
                <a:off x="1972101" y="2763672"/>
                <a:ext cx="825690" cy="825690"/>
              </a:xfrm>
              <a:prstGeom prst="ellips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台形 58">
              <a:extLst>
                <a:ext uri="{FF2B5EF4-FFF2-40B4-BE49-F238E27FC236}">
                  <a16:creationId xmlns:a16="http://schemas.microsoft.com/office/drawing/2014/main" id="{DC6428F2-0907-4DF1-A386-B429E6F4CE4D}"/>
                </a:ext>
              </a:extLst>
            </p:cNvPr>
            <p:cNvSpPr/>
            <p:nvPr/>
          </p:nvSpPr>
          <p:spPr>
            <a:xfrm flipV="1">
              <a:off x="10503710" y="1392739"/>
              <a:ext cx="630300" cy="312653"/>
            </a:xfrm>
            <a:prstGeom prst="trapezoid">
              <a:avLst>
                <a:gd name="adj" fmla="val 26926"/>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グループ化 59">
              <a:extLst>
                <a:ext uri="{FF2B5EF4-FFF2-40B4-BE49-F238E27FC236}">
                  <a16:creationId xmlns:a16="http://schemas.microsoft.com/office/drawing/2014/main" id="{AD9EBDE6-47EC-4608-96E6-EC1C0B315684}"/>
                </a:ext>
              </a:extLst>
            </p:cNvPr>
            <p:cNvGrpSpPr/>
            <p:nvPr/>
          </p:nvGrpSpPr>
          <p:grpSpPr>
            <a:xfrm>
              <a:off x="10503710" y="1017320"/>
              <a:ext cx="559743" cy="291368"/>
              <a:chOff x="8896952" y="1032376"/>
              <a:chExt cx="764340" cy="397868"/>
            </a:xfrm>
          </p:grpSpPr>
          <p:cxnSp>
            <p:nvCxnSpPr>
              <p:cNvPr id="61" name="直線コネクタ 60">
                <a:extLst>
                  <a:ext uri="{FF2B5EF4-FFF2-40B4-BE49-F238E27FC236}">
                    <a16:creationId xmlns:a16="http://schemas.microsoft.com/office/drawing/2014/main" id="{F8DB7DB2-4190-4C86-A753-6712FE1CD9BF}"/>
                  </a:ext>
                </a:extLst>
              </p:cNvPr>
              <p:cNvCxnSpPr>
                <a:cxnSpLocks/>
              </p:cNvCxnSpPr>
              <p:nvPr/>
            </p:nvCxnSpPr>
            <p:spPr>
              <a:xfrm>
                <a:off x="8943604" y="1302740"/>
                <a:ext cx="476075" cy="0"/>
              </a:xfrm>
              <a:prstGeom prst="line">
                <a:avLst/>
              </a:prstGeom>
              <a:solidFill>
                <a:schemeClr val="tx2">
                  <a:lumMod val="20000"/>
                  <a:lumOff val="80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直角三角形 61">
                <a:extLst>
                  <a:ext uri="{FF2B5EF4-FFF2-40B4-BE49-F238E27FC236}">
                    <a16:creationId xmlns:a16="http://schemas.microsoft.com/office/drawing/2014/main" id="{6C9909F2-EE4D-4135-8488-02ABF7448045}"/>
                  </a:ext>
                </a:extLst>
              </p:cNvPr>
              <p:cNvSpPr/>
              <p:nvPr/>
            </p:nvSpPr>
            <p:spPr>
              <a:xfrm rot="2247743" flipH="1">
                <a:off x="9404495" y="1032376"/>
                <a:ext cx="256797" cy="397867"/>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直角三角形 62">
                <a:extLst>
                  <a:ext uri="{FF2B5EF4-FFF2-40B4-BE49-F238E27FC236}">
                    <a16:creationId xmlns:a16="http://schemas.microsoft.com/office/drawing/2014/main" id="{4E540751-7191-4E3E-888D-C605A6D02F55}"/>
                  </a:ext>
                </a:extLst>
              </p:cNvPr>
              <p:cNvSpPr/>
              <p:nvPr/>
            </p:nvSpPr>
            <p:spPr>
              <a:xfrm rot="19352257">
                <a:off x="8896952" y="1032378"/>
                <a:ext cx="256796" cy="397866"/>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フリーフォーム: 図形 63">
              <a:extLst>
                <a:ext uri="{FF2B5EF4-FFF2-40B4-BE49-F238E27FC236}">
                  <a16:creationId xmlns:a16="http://schemas.microsoft.com/office/drawing/2014/main" id="{415F3EB0-550D-4B74-AB61-2913FBA3A158}"/>
                </a:ext>
              </a:extLst>
            </p:cNvPr>
            <p:cNvSpPr/>
            <p:nvPr/>
          </p:nvSpPr>
          <p:spPr>
            <a:xfrm rot="21216852">
              <a:off x="10167612" y="587139"/>
              <a:ext cx="1375429" cy="690729"/>
            </a:xfrm>
            <a:custGeom>
              <a:avLst/>
              <a:gdLst>
                <a:gd name="connsiteX0" fmla="*/ 969625 w 1375429"/>
                <a:gd name="connsiteY0" fmla="*/ 12532 h 690729"/>
                <a:gd name="connsiteX1" fmla="*/ 1374592 w 1375429"/>
                <a:gd name="connsiteY1" fmla="*/ 430125 h 690729"/>
                <a:gd name="connsiteX2" fmla="*/ 932373 w 1375429"/>
                <a:gd name="connsiteY2" fmla="*/ 403764 h 690729"/>
                <a:gd name="connsiteX3" fmla="*/ 897040 w 1375429"/>
                <a:gd name="connsiteY3" fmla="*/ 443484 h 690729"/>
                <a:gd name="connsiteX4" fmla="*/ 565787 w 1375429"/>
                <a:gd name="connsiteY4" fmla="*/ 621267 h 690729"/>
                <a:gd name="connsiteX5" fmla="*/ 222012 w 1375429"/>
                <a:gd name="connsiteY5" fmla="*/ 690375 h 690729"/>
                <a:gd name="connsiteX6" fmla="*/ 298649 w 1375429"/>
                <a:gd name="connsiteY6" fmla="*/ 335414 h 690729"/>
                <a:gd name="connsiteX7" fmla="*/ 308652 w 1375429"/>
                <a:gd name="connsiteY7" fmla="*/ 336077 h 690729"/>
                <a:gd name="connsiteX8" fmla="*/ 321377 w 1375429"/>
                <a:gd name="connsiteY8" fmla="*/ 288272 h 690729"/>
                <a:gd name="connsiteX9" fmla="*/ 860914 w 1375429"/>
                <a:gd name="connsiteY9" fmla="*/ 420 h 690729"/>
                <a:gd name="connsiteX10" fmla="*/ 969625 w 1375429"/>
                <a:gd name="connsiteY10" fmla="*/ 12532 h 69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5429" h="690729">
                  <a:moveTo>
                    <a:pt x="969625" y="12532"/>
                  </a:moveTo>
                  <a:cubicBezTo>
                    <a:pt x="1214155" y="59431"/>
                    <a:pt x="1389074" y="232033"/>
                    <a:pt x="1374592" y="430125"/>
                  </a:cubicBezTo>
                  <a:lnTo>
                    <a:pt x="932373" y="403764"/>
                  </a:lnTo>
                  <a:lnTo>
                    <a:pt x="897040" y="443484"/>
                  </a:lnTo>
                  <a:cubicBezTo>
                    <a:pt x="823342" y="508612"/>
                    <a:pt x="703916" y="573491"/>
                    <a:pt x="565787" y="621267"/>
                  </a:cubicBezTo>
                  <a:cubicBezTo>
                    <a:pt x="446187" y="662636"/>
                    <a:pt x="323631" y="687273"/>
                    <a:pt x="222012" y="690375"/>
                  </a:cubicBezTo>
                  <a:cubicBezTo>
                    <a:pt x="-106172" y="700393"/>
                    <a:pt x="-62108" y="496302"/>
                    <a:pt x="298649" y="335414"/>
                  </a:cubicBezTo>
                  <a:lnTo>
                    <a:pt x="308652" y="336077"/>
                  </a:lnTo>
                  <a:lnTo>
                    <a:pt x="321377" y="288272"/>
                  </a:lnTo>
                  <a:cubicBezTo>
                    <a:pt x="391814" y="113673"/>
                    <a:pt x="611223" y="-8101"/>
                    <a:pt x="860914" y="420"/>
                  </a:cubicBezTo>
                  <a:cubicBezTo>
                    <a:pt x="898338" y="1697"/>
                    <a:pt x="934692" y="5832"/>
                    <a:pt x="969625" y="12532"/>
                  </a:cubicBezTo>
                  <a:close/>
                </a:path>
              </a:pathLst>
            </a:custGeom>
            <a:solidFill>
              <a:schemeClr val="tx1">
                <a:lumMod val="75000"/>
                <a:lumOff val="2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フリーフォーム: 図形 65">
            <a:extLst>
              <a:ext uri="{FF2B5EF4-FFF2-40B4-BE49-F238E27FC236}">
                <a16:creationId xmlns:a16="http://schemas.microsoft.com/office/drawing/2014/main" id="{92B6D817-2A03-4DED-8641-AF4A3C0CC688}"/>
              </a:ext>
            </a:extLst>
          </p:cNvPr>
          <p:cNvSpPr/>
          <p:nvPr/>
        </p:nvSpPr>
        <p:spPr>
          <a:xfrm>
            <a:off x="1170780" y="3489820"/>
            <a:ext cx="2050593" cy="771787"/>
          </a:xfrm>
          <a:custGeom>
            <a:avLst/>
            <a:gdLst>
              <a:gd name="connsiteX0" fmla="*/ 0 w 1895912"/>
              <a:gd name="connsiteY0" fmla="*/ 771787 h 771787"/>
              <a:gd name="connsiteX1" fmla="*/ 461394 w 1895912"/>
              <a:gd name="connsiteY1" fmla="*/ 369116 h 771787"/>
              <a:gd name="connsiteX2" fmla="*/ 1140903 w 1895912"/>
              <a:gd name="connsiteY2" fmla="*/ 92279 h 771787"/>
              <a:gd name="connsiteX3" fmla="*/ 1895912 w 1895912"/>
              <a:gd name="connsiteY3" fmla="*/ 0 h 771787"/>
            </a:gdLst>
            <a:ahLst/>
            <a:cxnLst>
              <a:cxn ang="0">
                <a:pos x="connsiteX0" y="connsiteY0"/>
              </a:cxn>
              <a:cxn ang="0">
                <a:pos x="connsiteX1" y="connsiteY1"/>
              </a:cxn>
              <a:cxn ang="0">
                <a:pos x="connsiteX2" y="connsiteY2"/>
              </a:cxn>
              <a:cxn ang="0">
                <a:pos x="connsiteX3" y="connsiteY3"/>
              </a:cxn>
            </a:cxnLst>
            <a:rect l="l" t="t" r="r" b="b"/>
            <a:pathLst>
              <a:path w="1895912" h="771787">
                <a:moveTo>
                  <a:pt x="0" y="771787"/>
                </a:moveTo>
                <a:cubicBezTo>
                  <a:pt x="135622" y="627077"/>
                  <a:pt x="271244" y="482367"/>
                  <a:pt x="461394" y="369116"/>
                </a:cubicBezTo>
                <a:cubicBezTo>
                  <a:pt x="651544" y="255865"/>
                  <a:pt x="901817" y="153798"/>
                  <a:pt x="1140903" y="92279"/>
                </a:cubicBezTo>
                <a:cubicBezTo>
                  <a:pt x="1379989" y="30760"/>
                  <a:pt x="1637950" y="15380"/>
                  <a:pt x="1895912" y="0"/>
                </a:cubicBezTo>
              </a:path>
            </a:pathLst>
          </a:custGeom>
          <a:noFill/>
          <a:ln w="57150">
            <a:solidFill>
              <a:schemeClr val="bg1">
                <a:lumMod val="65000"/>
              </a:schemeClr>
            </a:solidFill>
            <a:headEnd type="none" w="med" len="med"/>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7DC10CA1-8B34-4233-98E9-5CF786B1FA4C}"/>
              </a:ext>
            </a:extLst>
          </p:cNvPr>
          <p:cNvSpPr txBox="1"/>
          <p:nvPr/>
        </p:nvSpPr>
        <p:spPr>
          <a:xfrm>
            <a:off x="1249733" y="3611067"/>
            <a:ext cx="1223412" cy="646331"/>
          </a:xfrm>
          <a:prstGeom prst="rect">
            <a:avLst/>
          </a:prstGeom>
          <a:noFill/>
        </p:spPr>
        <p:txBody>
          <a:bodyPr wrap="non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盗聴・盗難</a:t>
            </a:r>
            <a:endParaRPr kumimoji="1" lang="en-US" altLang="ja-JP" dirty="0">
              <a:latin typeface="HGP創英角ｺﾞｼｯｸUB" panose="020B0900000000000000" pitchFamily="50" charset="-128"/>
              <a:ea typeface="HGP創英角ｺﾞｼｯｸUB" panose="020B0900000000000000" pitchFamily="50" charset="-128"/>
            </a:endParaRPr>
          </a:p>
          <a:p>
            <a:pPr algn="ctr"/>
            <a:r>
              <a:rPr kumimoji="1" lang="ja-JP" altLang="en-US" dirty="0">
                <a:latin typeface="HGP創英角ｺﾞｼｯｸUB" panose="020B0900000000000000" pitchFamily="50" charset="-128"/>
                <a:ea typeface="HGP創英角ｺﾞｼｯｸUB" panose="020B0900000000000000" pitchFamily="50" charset="-128"/>
              </a:rPr>
              <a:t>に注意</a:t>
            </a:r>
          </a:p>
        </p:txBody>
      </p:sp>
      <p:grpSp>
        <p:nvGrpSpPr>
          <p:cNvPr id="68" name="グループ化 マウス">
            <a:extLst>
              <a:ext uri="{FF2B5EF4-FFF2-40B4-BE49-F238E27FC236}">
                <a16:creationId xmlns:a16="http://schemas.microsoft.com/office/drawing/2014/main" id="{BB454181-9BE7-405C-B9F5-5AC980F0F2C5}"/>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69" name="フローチャート: 論理積ゲート 68">
              <a:extLst>
                <a:ext uri="{FF2B5EF4-FFF2-40B4-BE49-F238E27FC236}">
                  <a16:creationId xmlns:a16="http://schemas.microsoft.com/office/drawing/2014/main" id="{56ADD25C-2D46-40AE-ACFA-BDF00BC8B822}"/>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四角形: 上の 2 つの角を丸める 69">
              <a:extLst>
                <a:ext uri="{FF2B5EF4-FFF2-40B4-BE49-F238E27FC236}">
                  <a16:creationId xmlns:a16="http://schemas.microsoft.com/office/drawing/2014/main" id="{88E29117-2BA7-40F8-9AE4-DA96D983E04B}"/>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a:extLst>
                <a:ext uri="{FF2B5EF4-FFF2-40B4-BE49-F238E27FC236}">
                  <a16:creationId xmlns:a16="http://schemas.microsoft.com/office/drawing/2014/main" id="{95E309BE-E78D-477D-98E8-8F8394579DA3}"/>
                </a:ext>
              </a:extLst>
            </p:cNvPr>
            <p:cNvCxnSpPr>
              <a:cxnSpLocks/>
              <a:stCxn id="70" idx="3"/>
              <a:endCxn id="70"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4040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68"/>
                                        </p:tgtEl>
                                        <p:attrNameLst>
                                          <p:attrName>style.visibility</p:attrName>
                                        </p:attrNameLst>
                                      </p:cBhvr>
                                      <p:to>
                                        <p:strVal val="hidden"/>
                                      </p:to>
                                    </p:se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outVertical)">
                                      <p:cBhvr>
                                        <p:cTn id="13" dur="500"/>
                                        <p:tgtEl>
                                          <p:spTgt spid="4"/>
                                        </p:tgtEl>
                                      </p:cBhvr>
                                    </p:animEffec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500"/>
                                        <p:tgtEl>
                                          <p:spTgt spid="3">
                                            <p:txEl>
                                              <p:pRg st="1" end="1"/>
                                            </p:txEl>
                                          </p:spTgt>
                                        </p:tgtEl>
                                      </p:cBhvr>
                                    </p:animEffect>
                                  </p:childTnLst>
                                </p:cTn>
                              </p:par>
                              <p:par>
                                <p:cTn id="22" presetID="1" presetClass="exit" presetSubtype="0" fill="hold" nodeType="withEffect">
                                  <p:stCondLst>
                                    <p:cond delay="0"/>
                                  </p:stCondLst>
                                  <p:childTnLst>
                                    <p:set>
                                      <p:cBhvr>
                                        <p:cTn id="23" dur="1" fill="hold">
                                          <p:stCondLst>
                                            <p:cond delay="0"/>
                                          </p:stCondLst>
                                        </p:cTn>
                                        <p:tgtEl>
                                          <p:spTgt spid="68"/>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par>
                                <p:cTn id="28" presetID="10" presetClass="entr" presetSubtype="0" fill="hold"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par>
                                <p:cTn id="31" presetID="10"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childTnLst>
                          </p:cTn>
                        </p:par>
                        <p:par>
                          <p:cTn id="34" fill="hold">
                            <p:stCondLst>
                              <p:cond delay="1000"/>
                            </p:stCondLst>
                            <p:childTnLst>
                              <p:par>
                                <p:cTn id="35" presetID="22" presetClass="entr" presetSubtype="2"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right)">
                                      <p:cBhvr>
                                        <p:cTn id="37" dur="500"/>
                                        <p:tgtEl>
                                          <p:spTgt spid="40"/>
                                        </p:tgtEl>
                                      </p:cBhvr>
                                    </p:animEffect>
                                  </p:childTnLst>
                                </p:cTn>
                              </p:par>
                              <p:par>
                                <p:cTn id="38" presetID="22" presetClass="entr" presetSubtype="2"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wipe(right)">
                                      <p:cBhvr>
                                        <p:cTn id="40" dur="500"/>
                                        <p:tgtEl>
                                          <p:spTgt spid="42"/>
                                        </p:tgtEl>
                                      </p:cBhvr>
                                    </p:animEffect>
                                  </p:childTnLst>
                                </p:cTn>
                              </p:par>
                            </p:childTnLst>
                          </p:cTn>
                        </p:par>
                        <p:par>
                          <p:cTn id="41" fill="hold">
                            <p:stCondLst>
                              <p:cond delay="1500"/>
                            </p:stCondLst>
                            <p:childTnLst>
                              <p:par>
                                <p:cTn id="42" presetID="22" presetClass="entr" presetSubtype="2" fill="hold"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wipe(right)">
                                      <p:cBhvr>
                                        <p:cTn id="44" dur="500"/>
                                        <p:tgtEl>
                                          <p:spTgt spid="45"/>
                                        </p:tgtEl>
                                      </p:cBhvr>
                                    </p:animEffect>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fade">
                                      <p:cBhvr>
                                        <p:cTn id="48" dur="500"/>
                                        <p:tgtEl>
                                          <p:spTgt spid="55"/>
                                        </p:tgtEl>
                                      </p:cBhvr>
                                    </p:animEffect>
                                  </p:childTnLst>
                                </p:cTn>
                              </p:par>
                            </p:childTnLst>
                          </p:cTn>
                        </p:par>
                        <p:par>
                          <p:cTn id="49" fill="hold">
                            <p:stCondLst>
                              <p:cond delay="2500"/>
                            </p:stCondLst>
                            <p:childTnLst>
                              <p:par>
                                <p:cTn id="50" presetID="1" presetClass="entr" presetSubtype="0" fill="hold" nodeType="afterEffect">
                                  <p:stCondLst>
                                    <p:cond delay="0"/>
                                  </p:stCondLst>
                                  <p:childTnLst>
                                    <p:set>
                                      <p:cBhvr>
                                        <p:cTn id="51" dur="1" fill="hold">
                                          <p:stCondLst>
                                            <p:cond delay="0"/>
                                          </p:stCondLst>
                                        </p:cTn>
                                        <p:tgtEl>
                                          <p:spTgt spid="6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
                                            <p:txEl>
                                              <p:pRg st="2" end="2"/>
                                            </p:txEl>
                                          </p:spTgt>
                                        </p:tgtEl>
                                        <p:attrNameLst>
                                          <p:attrName>style.visibility</p:attrName>
                                        </p:attrNameLst>
                                      </p:cBhvr>
                                      <p:to>
                                        <p:strVal val="visible"/>
                                      </p:to>
                                    </p:set>
                                    <p:animEffect transition="in" filter="wipe(left)">
                                      <p:cBhvr>
                                        <p:cTn id="56" dur="500"/>
                                        <p:tgtEl>
                                          <p:spTgt spid="3">
                                            <p:txEl>
                                              <p:pRg st="2" end="2"/>
                                            </p:txEl>
                                          </p:spTgt>
                                        </p:tgtEl>
                                      </p:cBhvr>
                                    </p:animEffect>
                                  </p:childTnLst>
                                </p:cTn>
                              </p:par>
                              <p:par>
                                <p:cTn id="57" presetID="1" presetClass="exit" presetSubtype="0" fill="hold" nodeType="withEffect">
                                  <p:stCondLst>
                                    <p:cond delay="0"/>
                                  </p:stCondLst>
                                  <p:childTnLst>
                                    <p:set>
                                      <p:cBhvr>
                                        <p:cTn id="58" dur="1" fill="hold">
                                          <p:stCondLst>
                                            <p:cond delay="0"/>
                                          </p:stCondLst>
                                        </p:cTn>
                                        <p:tgtEl>
                                          <p:spTgt spid="68"/>
                                        </p:tgtEl>
                                        <p:attrNameLst>
                                          <p:attrName>style.visibility</p:attrName>
                                        </p:attrNameLst>
                                      </p:cBhvr>
                                      <p:to>
                                        <p:strVal val="hidden"/>
                                      </p:to>
                                    </p:set>
                                  </p:childTnLst>
                                </p:cTn>
                              </p:par>
                            </p:childTnLst>
                          </p:cTn>
                        </p:par>
                        <p:par>
                          <p:cTn id="59" fill="hold">
                            <p:stCondLst>
                              <p:cond delay="500"/>
                            </p:stCondLst>
                            <p:childTnLst>
                              <p:par>
                                <p:cTn id="60" presetID="10" presetClass="entr" presetSubtype="0" fill="hold" nodeType="after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fade">
                                      <p:cBhvr>
                                        <p:cTn id="62" dur="500"/>
                                        <p:tgtEl>
                                          <p:spTgt spid="65"/>
                                        </p:tgtEl>
                                      </p:cBhvr>
                                    </p:animEffect>
                                  </p:childTnLst>
                                </p:cTn>
                              </p:par>
                            </p:childTnLst>
                          </p:cTn>
                        </p:par>
                        <p:par>
                          <p:cTn id="63" fill="hold">
                            <p:stCondLst>
                              <p:cond delay="1000"/>
                            </p:stCondLst>
                            <p:childTnLst>
                              <p:par>
                                <p:cTn id="64" presetID="22" presetClass="entr" presetSubtype="4" fill="hold" grpId="0" nodeType="after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wipe(down)">
                                      <p:cBhvr>
                                        <p:cTn id="66" dur="500"/>
                                        <p:tgtEl>
                                          <p:spTgt spid="66"/>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67"/>
                                        </p:tgtEl>
                                        <p:attrNameLst>
                                          <p:attrName>style.visibility</p:attrName>
                                        </p:attrNameLst>
                                      </p:cBhvr>
                                      <p:to>
                                        <p:strVal val="visible"/>
                                      </p:to>
                                    </p:set>
                                    <p:animEffect transition="in" filter="fade">
                                      <p:cBhvr>
                                        <p:cTn id="70" dur="500"/>
                                        <p:tgtEl>
                                          <p:spTgt spid="67"/>
                                        </p:tgtEl>
                                      </p:cBhvr>
                                    </p:animEffect>
                                  </p:childTnLst>
                                </p:cTn>
                              </p:par>
                            </p:childTnLst>
                          </p:cTn>
                        </p:par>
                        <p:par>
                          <p:cTn id="71" fill="hold">
                            <p:stCondLst>
                              <p:cond delay="2000"/>
                            </p:stCondLst>
                            <p:childTnLst>
                              <p:par>
                                <p:cTn id="72" presetID="1" presetClass="entr" presetSubtype="0" fill="hold" nodeType="afterEffect">
                                  <p:stCondLst>
                                    <p:cond delay="0"/>
                                  </p:stCondLst>
                                  <p:childTnLst>
                                    <p:set>
                                      <p:cBhvr>
                                        <p:cTn id="73"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5" grpId="0"/>
      <p:bldP spid="66" grpId="0" animBg="1"/>
      <p:bldP spid="6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9F02A4A9-BFEB-4B9E-A5D8-746BE6D3FC31}"/>
              </a:ext>
            </a:extLst>
          </p:cNvPr>
          <p:cNvGrpSpPr/>
          <p:nvPr/>
        </p:nvGrpSpPr>
        <p:grpSpPr>
          <a:xfrm>
            <a:off x="1514565" y="3396959"/>
            <a:ext cx="452373" cy="863620"/>
            <a:chOff x="1735024" y="837172"/>
            <a:chExt cx="825690" cy="1576316"/>
          </a:xfrm>
          <a:effectLst>
            <a:outerShdw blurRad="76200" dir="18900000" sy="23000" kx="-1200000" algn="bl" rotWithShape="0">
              <a:prstClr val="black">
                <a:alpha val="20000"/>
              </a:prstClr>
            </a:outerShdw>
          </a:effectLst>
        </p:grpSpPr>
        <p:sp>
          <p:nvSpPr>
            <p:cNvPr id="23" name="四角形: 上の 2 つの角を丸める 22">
              <a:extLst>
                <a:ext uri="{FF2B5EF4-FFF2-40B4-BE49-F238E27FC236}">
                  <a16:creationId xmlns:a16="http://schemas.microsoft.com/office/drawing/2014/main" id="{83F42ACF-0A51-4D5D-BD78-06692108E7E2}"/>
                </a:ext>
              </a:extLst>
            </p:cNvPr>
            <p:cNvSpPr/>
            <p:nvPr/>
          </p:nvSpPr>
          <p:spPr>
            <a:xfrm>
              <a:off x="1735024" y="1533207"/>
              <a:ext cx="825690" cy="880281"/>
            </a:xfrm>
            <a:prstGeom prst="round2SameRect">
              <a:avLst>
                <a:gd name="adj1" fmla="val 27245"/>
                <a:gd name="adj2" fmla="val 0"/>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a:extLst>
                <a:ext uri="{FF2B5EF4-FFF2-40B4-BE49-F238E27FC236}">
                  <a16:creationId xmlns:a16="http://schemas.microsoft.com/office/drawing/2014/main" id="{38CDE45D-4B1B-4980-9C38-56F375A58F27}"/>
                </a:ext>
              </a:extLst>
            </p:cNvPr>
            <p:cNvSpPr/>
            <p:nvPr/>
          </p:nvSpPr>
          <p:spPr>
            <a:xfrm>
              <a:off x="1735024" y="837172"/>
              <a:ext cx="825690" cy="825690"/>
            </a:xfrm>
            <a:prstGeom prst="ellipse">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a:extLst>
                <a:ext uri="{FF2B5EF4-FFF2-40B4-BE49-F238E27FC236}">
                  <a16:creationId xmlns:a16="http://schemas.microsoft.com/office/drawing/2014/main" id="{A076DB19-3BE2-43BF-AD9E-64828B409858}"/>
                </a:ext>
              </a:extLst>
            </p:cNvPr>
            <p:cNvGrpSpPr/>
            <p:nvPr/>
          </p:nvGrpSpPr>
          <p:grpSpPr>
            <a:xfrm>
              <a:off x="1910066" y="1127620"/>
              <a:ext cx="573516" cy="163179"/>
              <a:chOff x="2147143" y="3115536"/>
              <a:chExt cx="573516" cy="163179"/>
            </a:xfrm>
            <a:solidFill>
              <a:schemeClr val="accent1">
                <a:lumMod val="20000"/>
                <a:lumOff val="80000"/>
              </a:schemeClr>
            </a:solidFill>
          </p:grpSpPr>
          <p:sp>
            <p:nvSpPr>
              <p:cNvPr id="26" name="四角形: 上の 2 つの角を丸める 25">
                <a:extLst>
                  <a:ext uri="{FF2B5EF4-FFF2-40B4-BE49-F238E27FC236}">
                    <a16:creationId xmlns:a16="http://schemas.microsoft.com/office/drawing/2014/main" id="{68ABE143-D6D1-41B3-AE40-2167F6F4BB30}"/>
                  </a:ext>
                </a:extLst>
              </p:cNvPr>
              <p:cNvSpPr/>
              <p:nvPr/>
            </p:nvSpPr>
            <p:spPr>
              <a:xfrm flipV="1">
                <a:off x="2147143"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四角形: 上の 2 つの角を丸める 26">
                <a:extLst>
                  <a:ext uri="{FF2B5EF4-FFF2-40B4-BE49-F238E27FC236}">
                    <a16:creationId xmlns:a16="http://schemas.microsoft.com/office/drawing/2014/main" id="{50DCE980-6034-445C-988E-8A134071E7BE}"/>
                  </a:ext>
                </a:extLst>
              </p:cNvPr>
              <p:cNvSpPr/>
              <p:nvPr/>
            </p:nvSpPr>
            <p:spPr>
              <a:xfrm flipV="1">
                <a:off x="2495470"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18F257E2-9B54-44D4-A1D8-20971C09B735}"/>
                  </a:ext>
                </a:extLst>
              </p:cNvPr>
              <p:cNvCxnSpPr>
                <a:stCxn id="26" idx="0"/>
                <a:endCxn id="27" idx="2"/>
              </p:cNvCxnSpPr>
              <p:nvPr/>
            </p:nvCxnSpPr>
            <p:spPr>
              <a:xfrm>
                <a:off x="2372332" y="3197125"/>
                <a:ext cx="123138"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タイトル 1">
            <a:extLst>
              <a:ext uri="{FF2B5EF4-FFF2-40B4-BE49-F238E27FC236}">
                <a16:creationId xmlns:a16="http://schemas.microsoft.com/office/drawing/2014/main" id="{67868161-F96E-4D1D-B9F6-3AC425C08D43}"/>
              </a:ext>
            </a:extLst>
          </p:cNvPr>
          <p:cNvSpPr>
            <a:spLocks noGrp="1"/>
          </p:cNvSpPr>
          <p:nvPr>
            <p:ph type="title"/>
          </p:nvPr>
        </p:nvSpPr>
        <p:spPr/>
        <p:txBody>
          <a:bodyPr/>
          <a:lstStyle/>
          <a:p>
            <a:r>
              <a:rPr lang="ja-JP" altLang="en-US" dirty="0">
                <a:latin typeface="Arial" panose="020B0604020202020204" pitchFamily="34" charset="0"/>
                <a:cs typeface="Arial" panose="020B0604020202020204" pitchFamily="34" charset="0"/>
              </a:rPr>
              <a:t>完全性（</a:t>
            </a:r>
            <a:r>
              <a:rPr lang="en-US" altLang="ja-JP" dirty="0">
                <a:latin typeface="Arial" panose="020B0604020202020204" pitchFamily="34" charset="0"/>
                <a:cs typeface="Arial" panose="020B0604020202020204" pitchFamily="34" charset="0"/>
              </a:rPr>
              <a:t>Integrity</a:t>
            </a:r>
            <a:r>
              <a:rPr lang="ja-JP" alt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27EDA0F1-B3FC-4E3E-B79D-3C60D7915254}"/>
              </a:ext>
            </a:extLst>
          </p:cNvPr>
          <p:cNvSpPr>
            <a:spLocks noGrp="1"/>
          </p:cNvSpPr>
          <p:nvPr>
            <p:ph idx="1"/>
          </p:nvPr>
        </p:nvSpPr>
        <p:spPr/>
        <p:txBody>
          <a:bodyPr/>
          <a:lstStyle/>
          <a:p>
            <a:r>
              <a:rPr lang="ja-JP" altLang="en-US" dirty="0"/>
              <a:t>「完全性」とは、情報が元の状態のまま、完全に保たれるようにしておくことです。</a:t>
            </a:r>
          </a:p>
          <a:p>
            <a:r>
              <a:rPr lang="ja-JP" altLang="en-US" dirty="0"/>
              <a:t>データの</a:t>
            </a:r>
            <a:r>
              <a:rPr lang="ja-JP" altLang="en-US"/>
              <a:t>保管や通信などの</a:t>
            </a:r>
            <a:r>
              <a:rPr lang="ja-JP" altLang="en-US" dirty="0"/>
              <a:t>途中で、勝手に変更されないようにしておかなければいけません。</a:t>
            </a:r>
          </a:p>
          <a:p>
            <a:r>
              <a:rPr lang="ja-JP" altLang="en-US" dirty="0"/>
              <a:t>気をつけなければいけないのは、改ざんです。</a:t>
            </a:r>
            <a:endParaRPr kumimoji="1" lang="ja-JP" altLang="en-US" dirty="0"/>
          </a:p>
        </p:txBody>
      </p:sp>
      <p:sp>
        <p:nvSpPr>
          <p:cNvPr id="4" name="正方形/長方形 3">
            <a:extLst>
              <a:ext uri="{FF2B5EF4-FFF2-40B4-BE49-F238E27FC236}">
                <a16:creationId xmlns:a16="http://schemas.microsoft.com/office/drawing/2014/main" id="{B2E48DD2-DEC8-4B69-BD38-8BC1C17AAD61}"/>
              </a:ext>
            </a:extLst>
          </p:cNvPr>
          <p:cNvSpPr/>
          <p:nvPr/>
        </p:nvSpPr>
        <p:spPr>
          <a:xfrm>
            <a:off x="1247277" y="874067"/>
            <a:ext cx="6649444" cy="579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情報が元の状態のまま、完全に保たれるようにしておくこと</a:t>
            </a:r>
          </a:p>
        </p:txBody>
      </p:sp>
      <p:grpSp>
        <p:nvGrpSpPr>
          <p:cNvPr id="5" name="グループ化 4">
            <a:extLst>
              <a:ext uri="{FF2B5EF4-FFF2-40B4-BE49-F238E27FC236}">
                <a16:creationId xmlns:a16="http://schemas.microsoft.com/office/drawing/2014/main" id="{6BC40515-E3FB-4765-9FC4-2CCD268A4510}"/>
              </a:ext>
            </a:extLst>
          </p:cNvPr>
          <p:cNvGrpSpPr/>
          <p:nvPr/>
        </p:nvGrpSpPr>
        <p:grpSpPr>
          <a:xfrm>
            <a:off x="4199684" y="1651086"/>
            <a:ext cx="939644" cy="1375599"/>
            <a:chOff x="6971623" y="1116917"/>
            <a:chExt cx="1583140" cy="2317650"/>
          </a:xfrm>
          <a:effectLst>
            <a:outerShdw blurRad="76200" dir="18900000" sy="23000" kx="-1200000" algn="bl" rotWithShape="0">
              <a:prstClr val="black">
                <a:alpha val="20000"/>
              </a:prstClr>
            </a:outerShdw>
          </a:effectLst>
        </p:grpSpPr>
        <p:sp>
          <p:nvSpPr>
            <p:cNvPr id="6" name="直方体 5">
              <a:extLst>
                <a:ext uri="{FF2B5EF4-FFF2-40B4-BE49-F238E27FC236}">
                  <a16:creationId xmlns:a16="http://schemas.microsoft.com/office/drawing/2014/main" id="{48234D6B-1109-44E5-BE0F-8A7C2AA0D4DA}"/>
                </a:ext>
              </a:extLst>
            </p:cNvPr>
            <p:cNvSpPr/>
            <p:nvPr/>
          </p:nvSpPr>
          <p:spPr>
            <a:xfrm>
              <a:off x="6971623" y="1116917"/>
              <a:ext cx="1583140" cy="2317650"/>
            </a:xfrm>
            <a:prstGeom prst="cube">
              <a:avLst>
                <a:gd name="adj" fmla="val 21172"/>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B1224F7A-2BE7-4651-92CF-84668F711E0A}"/>
                </a:ext>
              </a:extLst>
            </p:cNvPr>
            <p:cNvSpPr/>
            <p:nvPr/>
          </p:nvSpPr>
          <p:spPr>
            <a:xfrm>
              <a:off x="7069541" y="1637731"/>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86E3D1F5-73F8-4530-BF09-8FCBF3630D28}"/>
                </a:ext>
              </a:extLst>
            </p:cNvPr>
            <p:cNvSpPr/>
            <p:nvPr/>
          </p:nvSpPr>
          <p:spPr>
            <a:xfrm>
              <a:off x="7069541" y="1829965"/>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4134D16-1D27-4B20-B1C8-6852936557EA}"/>
                </a:ext>
              </a:extLst>
            </p:cNvPr>
            <p:cNvSpPr/>
            <p:nvPr/>
          </p:nvSpPr>
          <p:spPr>
            <a:xfrm>
              <a:off x="7069541" y="2019952"/>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D9DB8D54-D398-4496-9DEB-1123E793024E}"/>
                </a:ext>
              </a:extLst>
            </p:cNvPr>
            <p:cNvSpPr/>
            <p:nvPr/>
          </p:nvSpPr>
          <p:spPr>
            <a:xfrm>
              <a:off x="7069541" y="2206610"/>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8807C34E-30E9-4388-9C59-193DA9295761}"/>
                </a:ext>
              </a:extLst>
            </p:cNvPr>
            <p:cNvSpPr/>
            <p:nvPr/>
          </p:nvSpPr>
          <p:spPr>
            <a:xfrm>
              <a:off x="7069541"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B105FD5C-BCB4-45A6-9E95-6420BDBFC6EE}"/>
                </a:ext>
              </a:extLst>
            </p:cNvPr>
            <p:cNvSpPr/>
            <p:nvPr/>
          </p:nvSpPr>
          <p:spPr>
            <a:xfrm>
              <a:off x="7779400"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BFCE09C2-C742-4858-9125-4E2E38A88057}"/>
                </a:ext>
              </a:extLst>
            </p:cNvPr>
            <p:cNvSpPr/>
            <p:nvPr/>
          </p:nvSpPr>
          <p:spPr>
            <a:xfrm>
              <a:off x="795617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EEC00170-2D48-408A-B0F3-72CD0853770E}"/>
                </a:ext>
              </a:extLst>
            </p:cNvPr>
            <p:cNvSpPr/>
            <p:nvPr/>
          </p:nvSpPr>
          <p:spPr>
            <a:xfrm>
              <a:off x="7069541" y="2446469"/>
              <a:ext cx="1023582" cy="614279"/>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C34BD5D8-3AE1-4D17-9903-4F4D415D2C82}"/>
                </a:ext>
              </a:extLst>
            </p:cNvPr>
            <p:cNvSpPr/>
            <p:nvPr/>
          </p:nvSpPr>
          <p:spPr>
            <a:xfrm>
              <a:off x="760262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C5EBD9AE-69AA-461C-992F-E3CD37E78774}"/>
              </a:ext>
            </a:extLst>
          </p:cNvPr>
          <p:cNvGrpSpPr/>
          <p:nvPr/>
        </p:nvGrpSpPr>
        <p:grpSpPr>
          <a:xfrm>
            <a:off x="2294900" y="3614016"/>
            <a:ext cx="4552012" cy="385913"/>
            <a:chOff x="3657600" y="1700792"/>
            <a:chExt cx="1572345" cy="385913"/>
          </a:xfrm>
          <a:effectLst>
            <a:outerShdw blurRad="50800" dist="38100" dir="2700000" algn="tl" rotWithShape="0">
              <a:prstClr val="black">
                <a:alpha val="40000"/>
              </a:prstClr>
            </a:outerShdw>
          </a:effectLst>
        </p:grpSpPr>
        <p:cxnSp>
          <p:nvCxnSpPr>
            <p:cNvPr id="19" name="直線コネクタ 18">
              <a:extLst>
                <a:ext uri="{FF2B5EF4-FFF2-40B4-BE49-F238E27FC236}">
                  <a16:creationId xmlns:a16="http://schemas.microsoft.com/office/drawing/2014/main" id="{163591F8-8A02-481F-874C-428947E4CA08}"/>
                </a:ext>
              </a:extLst>
            </p:cNvPr>
            <p:cNvCxnSpPr/>
            <p:nvPr/>
          </p:nvCxnSpPr>
          <p:spPr>
            <a:xfrm flipV="1">
              <a:off x="3657600" y="1700792"/>
              <a:ext cx="914399" cy="278906"/>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AA0E604B-616E-48E4-A25E-7E0FE5743FE8}"/>
                </a:ext>
              </a:extLst>
            </p:cNvPr>
            <p:cNvCxnSpPr/>
            <p:nvPr/>
          </p:nvCxnSpPr>
          <p:spPr>
            <a:xfrm flipV="1">
              <a:off x="4315546" y="1807799"/>
              <a:ext cx="914399" cy="278906"/>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768B455F-CA17-44A0-B1CD-58FD8C8C0970}"/>
                </a:ext>
              </a:extLst>
            </p:cNvPr>
            <p:cNvCxnSpPr>
              <a:cxnSpLocks/>
            </p:cNvCxnSpPr>
            <p:nvPr/>
          </p:nvCxnSpPr>
          <p:spPr>
            <a:xfrm flipH="1">
              <a:off x="4315546" y="1700792"/>
              <a:ext cx="256453" cy="385913"/>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グループ化 28">
            <a:extLst>
              <a:ext uri="{FF2B5EF4-FFF2-40B4-BE49-F238E27FC236}">
                <a16:creationId xmlns:a16="http://schemas.microsoft.com/office/drawing/2014/main" id="{DF691B2F-4FF5-4504-BCB5-AE9B4100AAF7}"/>
              </a:ext>
            </a:extLst>
          </p:cNvPr>
          <p:cNvGrpSpPr/>
          <p:nvPr/>
        </p:nvGrpSpPr>
        <p:grpSpPr>
          <a:xfrm>
            <a:off x="7174875" y="3396959"/>
            <a:ext cx="454560" cy="867795"/>
            <a:chOff x="356045" y="3468345"/>
            <a:chExt cx="825690" cy="1576316"/>
          </a:xfrm>
          <a:effectLst>
            <a:outerShdw blurRad="76200" dir="18900000" sy="23000" kx="-1200000" algn="bl" rotWithShape="0">
              <a:prstClr val="black">
                <a:alpha val="20000"/>
              </a:prstClr>
            </a:outerShdw>
          </a:effectLst>
        </p:grpSpPr>
        <p:sp>
          <p:nvSpPr>
            <p:cNvPr id="30" name="四角形: 上の 2 つの角を丸める 29">
              <a:extLst>
                <a:ext uri="{FF2B5EF4-FFF2-40B4-BE49-F238E27FC236}">
                  <a16:creationId xmlns:a16="http://schemas.microsoft.com/office/drawing/2014/main" id="{7A59D7D9-9F56-4D81-AA57-5F379A432621}"/>
                </a:ext>
              </a:extLst>
            </p:cNvPr>
            <p:cNvSpPr/>
            <p:nvPr/>
          </p:nvSpPr>
          <p:spPr>
            <a:xfrm>
              <a:off x="356045" y="4164380"/>
              <a:ext cx="825690" cy="880281"/>
            </a:xfrm>
            <a:prstGeom prst="round2SameRect">
              <a:avLst>
                <a:gd name="adj1" fmla="val 27245"/>
                <a:gd name="adj2" fmla="val 0"/>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a:extLst>
                <a:ext uri="{FF2B5EF4-FFF2-40B4-BE49-F238E27FC236}">
                  <a16:creationId xmlns:a16="http://schemas.microsoft.com/office/drawing/2014/main" id="{2EBF1942-3C04-4266-9F54-D89368F956FD}"/>
                </a:ext>
              </a:extLst>
            </p:cNvPr>
            <p:cNvSpPr/>
            <p:nvPr/>
          </p:nvSpPr>
          <p:spPr>
            <a:xfrm>
              <a:off x="356045" y="3468345"/>
              <a:ext cx="825690" cy="825690"/>
            </a:xfrm>
            <a:prstGeom prst="ellipse">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a:extLst>
                <a:ext uri="{FF2B5EF4-FFF2-40B4-BE49-F238E27FC236}">
                  <a16:creationId xmlns:a16="http://schemas.microsoft.com/office/drawing/2014/main" id="{33FFF611-1510-4EC5-9D31-192DC106C001}"/>
                </a:ext>
              </a:extLst>
            </p:cNvPr>
            <p:cNvGrpSpPr/>
            <p:nvPr/>
          </p:nvGrpSpPr>
          <p:grpSpPr>
            <a:xfrm>
              <a:off x="415086" y="3738321"/>
              <a:ext cx="573516" cy="163179"/>
              <a:chOff x="1813652" y="4224514"/>
              <a:chExt cx="573516" cy="163179"/>
            </a:xfrm>
          </p:grpSpPr>
          <p:sp>
            <p:nvSpPr>
              <p:cNvPr id="33" name="楕円 32">
                <a:extLst>
                  <a:ext uri="{FF2B5EF4-FFF2-40B4-BE49-F238E27FC236}">
                    <a16:creationId xmlns:a16="http://schemas.microsoft.com/office/drawing/2014/main" id="{8B43CFD1-307D-4C36-9D2A-BFC56F976DEA}"/>
                  </a:ext>
                </a:extLst>
              </p:cNvPr>
              <p:cNvSpPr/>
              <p:nvPr/>
            </p:nvSpPr>
            <p:spPr>
              <a:xfrm flipV="1">
                <a:off x="1813652"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A72BB766-7BA7-4E6E-86B8-0C0570B188ED}"/>
                  </a:ext>
                </a:extLst>
              </p:cNvPr>
              <p:cNvSpPr/>
              <p:nvPr/>
            </p:nvSpPr>
            <p:spPr>
              <a:xfrm flipV="1">
                <a:off x="2161979"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a:extLst>
                  <a:ext uri="{FF2B5EF4-FFF2-40B4-BE49-F238E27FC236}">
                    <a16:creationId xmlns:a16="http://schemas.microsoft.com/office/drawing/2014/main" id="{44AEF070-B637-47D5-B9E7-BADBEF9F06D1}"/>
                  </a:ext>
                </a:extLst>
              </p:cNvPr>
              <p:cNvCxnSpPr/>
              <p:nvPr/>
            </p:nvCxnSpPr>
            <p:spPr>
              <a:xfrm>
                <a:off x="2038841" y="4306103"/>
                <a:ext cx="123138" cy="0"/>
              </a:xfrm>
              <a:prstGeom prst="line">
                <a:avLst/>
              </a:prstGeom>
              <a:solidFill>
                <a:schemeClr val="accent1">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 name="四角形: メモ 16">
            <a:extLst>
              <a:ext uri="{FF2B5EF4-FFF2-40B4-BE49-F238E27FC236}">
                <a16:creationId xmlns:a16="http://schemas.microsoft.com/office/drawing/2014/main" id="{1D03BF05-D342-46C3-8D45-C65403AC5211}"/>
              </a:ext>
            </a:extLst>
          </p:cNvPr>
          <p:cNvSpPr/>
          <p:nvPr/>
        </p:nvSpPr>
        <p:spPr>
          <a:xfrm>
            <a:off x="1117986" y="4337933"/>
            <a:ext cx="1299174" cy="656745"/>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rPr>
              <a:t>こんにちは</a:t>
            </a:r>
          </a:p>
        </p:txBody>
      </p:sp>
      <p:sp>
        <p:nvSpPr>
          <p:cNvPr id="36" name="四角形: メモ 35">
            <a:extLst>
              <a:ext uri="{FF2B5EF4-FFF2-40B4-BE49-F238E27FC236}">
                <a16:creationId xmlns:a16="http://schemas.microsoft.com/office/drawing/2014/main" id="{85335D4A-F5A3-4C9D-A0EA-AC0FF366BFE3}"/>
              </a:ext>
            </a:extLst>
          </p:cNvPr>
          <p:cNvSpPr/>
          <p:nvPr/>
        </p:nvSpPr>
        <p:spPr>
          <a:xfrm>
            <a:off x="3666598" y="4337933"/>
            <a:ext cx="1299174" cy="656745"/>
          </a:xfrm>
          <a:prstGeom prst="foldedCorner">
            <a:avLst/>
          </a:prstGeom>
          <a:solidFill>
            <a:schemeClr val="tx1">
              <a:lumMod val="50000"/>
              <a:lumOff val="50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chemeClr val="bg1"/>
                </a:solidFill>
                <a:latin typeface="ＭＳ Ｐゴシック" panose="020B0600070205080204" pitchFamily="50" charset="-128"/>
                <a:ea typeface="ＭＳ Ｐゴシック" panose="020B0600070205080204" pitchFamily="50" charset="-128"/>
              </a:rPr>
              <a:t>さようなら</a:t>
            </a:r>
          </a:p>
        </p:txBody>
      </p:sp>
      <p:sp>
        <p:nvSpPr>
          <p:cNvPr id="37" name="乗算記号 36">
            <a:extLst>
              <a:ext uri="{FF2B5EF4-FFF2-40B4-BE49-F238E27FC236}">
                <a16:creationId xmlns:a16="http://schemas.microsoft.com/office/drawing/2014/main" id="{C721BC00-9767-4416-8CE5-B1C340F4042D}"/>
              </a:ext>
            </a:extLst>
          </p:cNvPr>
          <p:cNvSpPr/>
          <p:nvPr/>
        </p:nvSpPr>
        <p:spPr>
          <a:xfrm>
            <a:off x="6497322" y="3776357"/>
            <a:ext cx="1803633" cy="1803633"/>
          </a:xfrm>
          <a:prstGeom prst="mathMultiply">
            <a:avLst>
              <a:gd name="adj1" fmla="val 538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 メモ 37">
            <a:extLst>
              <a:ext uri="{FF2B5EF4-FFF2-40B4-BE49-F238E27FC236}">
                <a16:creationId xmlns:a16="http://schemas.microsoft.com/office/drawing/2014/main" id="{7A924778-7224-4529-B27E-142C79524FFA}"/>
              </a:ext>
            </a:extLst>
          </p:cNvPr>
          <p:cNvSpPr/>
          <p:nvPr/>
        </p:nvSpPr>
        <p:spPr>
          <a:xfrm>
            <a:off x="2772500" y="2074303"/>
            <a:ext cx="1299174" cy="656745"/>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rPr>
              <a:t>こんにちは</a:t>
            </a:r>
          </a:p>
        </p:txBody>
      </p:sp>
      <p:sp>
        <p:nvSpPr>
          <p:cNvPr id="39" name="四角形: メモ 38">
            <a:extLst>
              <a:ext uri="{FF2B5EF4-FFF2-40B4-BE49-F238E27FC236}">
                <a16:creationId xmlns:a16="http://schemas.microsoft.com/office/drawing/2014/main" id="{4CF0AFEB-3D5C-405A-B430-14DA0A73E497}"/>
              </a:ext>
            </a:extLst>
          </p:cNvPr>
          <p:cNvSpPr/>
          <p:nvPr/>
        </p:nvSpPr>
        <p:spPr>
          <a:xfrm>
            <a:off x="2772500" y="2070398"/>
            <a:ext cx="1299174" cy="656745"/>
          </a:xfrm>
          <a:prstGeom prst="foldedCorner">
            <a:avLst/>
          </a:prstGeom>
          <a:solidFill>
            <a:schemeClr val="tx1">
              <a:lumMod val="50000"/>
              <a:lumOff val="50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chemeClr val="bg1"/>
                </a:solidFill>
                <a:latin typeface="ＭＳ Ｐゴシック" panose="020B0600070205080204" pitchFamily="50" charset="-128"/>
                <a:ea typeface="ＭＳ Ｐゴシック" panose="020B0600070205080204" pitchFamily="50" charset="-128"/>
              </a:rPr>
              <a:t>さようなら</a:t>
            </a:r>
          </a:p>
        </p:txBody>
      </p:sp>
      <p:grpSp>
        <p:nvGrpSpPr>
          <p:cNvPr id="40" name="グループ化 39">
            <a:extLst>
              <a:ext uri="{FF2B5EF4-FFF2-40B4-BE49-F238E27FC236}">
                <a16:creationId xmlns:a16="http://schemas.microsoft.com/office/drawing/2014/main" id="{4A59505C-7FB6-45A9-B637-864676658B0D}"/>
              </a:ext>
            </a:extLst>
          </p:cNvPr>
          <p:cNvGrpSpPr/>
          <p:nvPr/>
        </p:nvGrpSpPr>
        <p:grpSpPr>
          <a:xfrm flipH="1">
            <a:off x="606757" y="2122777"/>
            <a:ext cx="609830" cy="948046"/>
            <a:chOff x="10167612" y="587139"/>
            <a:chExt cx="1441568" cy="2241070"/>
          </a:xfrm>
          <a:effectLst>
            <a:outerShdw blurRad="76200" dir="18900000" sy="23000" kx="-1200000" algn="bl" rotWithShape="0">
              <a:prstClr val="black">
                <a:alpha val="20000"/>
              </a:prstClr>
            </a:outerShdw>
          </a:effectLst>
        </p:grpSpPr>
        <p:grpSp>
          <p:nvGrpSpPr>
            <p:cNvPr id="41" name="グループ化 40">
              <a:extLst>
                <a:ext uri="{FF2B5EF4-FFF2-40B4-BE49-F238E27FC236}">
                  <a16:creationId xmlns:a16="http://schemas.microsoft.com/office/drawing/2014/main" id="{110B0FFB-3860-4BDB-8996-A9871BDEEEA0}"/>
                </a:ext>
              </a:extLst>
            </p:cNvPr>
            <p:cNvGrpSpPr/>
            <p:nvPr/>
          </p:nvGrpSpPr>
          <p:grpSpPr>
            <a:xfrm>
              <a:off x="10531006" y="769878"/>
              <a:ext cx="1078174" cy="2058331"/>
              <a:chOff x="1972101" y="2763672"/>
              <a:chExt cx="825690" cy="1576316"/>
            </a:xfrm>
            <a:solidFill>
              <a:schemeClr val="bg1">
                <a:lumMod val="65000"/>
              </a:schemeClr>
            </a:solidFill>
          </p:grpSpPr>
          <p:sp>
            <p:nvSpPr>
              <p:cNvPr id="48" name="四角形: 上の 2 つの角を丸める 47">
                <a:extLst>
                  <a:ext uri="{FF2B5EF4-FFF2-40B4-BE49-F238E27FC236}">
                    <a16:creationId xmlns:a16="http://schemas.microsoft.com/office/drawing/2014/main" id="{64F72049-9918-45A2-B4F4-7A0BA6E3CF98}"/>
                  </a:ext>
                </a:extLst>
              </p:cNvPr>
              <p:cNvSpPr/>
              <p:nvPr/>
            </p:nvSpPr>
            <p:spPr>
              <a:xfrm>
                <a:off x="1972101" y="3459707"/>
                <a:ext cx="825690" cy="880281"/>
              </a:xfrm>
              <a:prstGeom prst="round2SameRect">
                <a:avLst>
                  <a:gd name="adj1" fmla="val 27245"/>
                  <a:gd name="adj2" fmla="val 0"/>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楕円 48">
                <a:extLst>
                  <a:ext uri="{FF2B5EF4-FFF2-40B4-BE49-F238E27FC236}">
                    <a16:creationId xmlns:a16="http://schemas.microsoft.com/office/drawing/2014/main" id="{2A3A2924-A0DE-4E9D-80CD-4A08B57F99C2}"/>
                  </a:ext>
                </a:extLst>
              </p:cNvPr>
              <p:cNvSpPr/>
              <p:nvPr/>
            </p:nvSpPr>
            <p:spPr>
              <a:xfrm>
                <a:off x="1972101" y="2763672"/>
                <a:ext cx="825690" cy="825690"/>
              </a:xfrm>
              <a:prstGeom prst="ellips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台形 41">
              <a:extLst>
                <a:ext uri="{FF2B5EF4-FFF2-40B4-BE49-F238E27FC236}">
                  <a16:creationId xmlns:a16="http://schemas.microsoft.com/office/drawing/2014/main" id="{ECA8D9A1-4FF3-4C0E-8E94-17D23F8C81E5}"/>
                </a:ext>
              </a:extLst>
            </p:cNvPr>
            <p:cNvSpPr/>
            <p:nvPr/>
          </p:nvSpPr>
          <p:spPr>
            <a:xfrm flipV="1">
              <a:off x="10503710" y="1392739"/>
              <a:ext cx="630300" cy="312653"/>
            </a:xfrm>
            <a:prstGeom prst="trapezoid">
              <a:avLst>
                <a:gd name="adj" fmla="val 26926"/>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a:extLst>
                <a:ext uri="{FF2B5EF4-FFF2-40B4-BE49-F238E27FC236}">
                  <a16:creationId xmlns:a16="http://schemas.microsoft.com/office/drawing/2014/main" id="{61E8EA96-B4EE-4658-BDCA-D750615A7790}"/>
                </a:ext>
              </a:extLst>
            </p:cNvPr>
            <p:cNvGrpSpPr/>
            <p:nvPr/>
          </p:nvGrpSpPr>
          <p:grpSpPr>
            <a:xfrm>
              <a:off x="10503710" y="1017320"/>
              <a:ext cx="559743" cy="291368"/>
              <a:chOff x="8896952" y="1032376"/>
              <a:chExt cx="764340" cy="397868"/>
            </a:xfrm>
          </p:grpSpPr>
          <p:cxnSp>
            <p:nvCxnSpPr>
              <p:cNvPr id="45" name="直線コネクタ 44">
                <a:extLst>
                  <a:ext uri="{FF2B5EF4-FFF2-40B4-BE49-F238E27FC236}">
                    <a16:creationId xmlns:a16="http://schemas.microsoft.com/office/drawing/2014/main" id="{E426A794-8CCE-4904-AE2A-EDF6BE5C5694}"/>
                  </a:ext>
                </a:extLst>
              </p:cNvPr>
              <p:cNvCxnSpPr>
                <a:cxnSpLocks/>
              </p:cNvCxnSpPr>
              <p:nvPr/>
            </p:nvCxnSpPr>
            <p:spPr>
              <a:xfrm>
                <a:off x="8943604" y="1302740"/>
                <a:ext cx="476075" cy="0"/>
              </a:xfrm>
              <a:prstGeom prst="line">
                <a:avLst/>
              </a:prstGeom>
              <a:solidFill>
                <a:schemeClr val="tx2">
                  <a:lumMod val="20000"/>
                  <a:lumOff val="80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直角三角形 45">
                <a:extLst>
                  <a:ext uri="{FF2B5EF4-FFF2-40B4-BE49-F238E27FC236}">
                    <a16:creationId xmlns:a16="http://schemas.microsoft.com/office/drawing/2014/main" id="{AA75E56A-3C8A-42C8-9A30-A1D985999DD2}"/>
                  </a:ext>
                </a:extLst>
              </p:cNvPr>
              <p:cNvSpPr/>
              <p:nvPr/>
            </p:nvSpPr>
            <p:spPr>
              <a:xfrm rot="2247743" flipH="1">
                <a:off x="9404495" y="1032376"/>
                <a:ext cx="256797" cy="397867"/>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直角三角形 46">
                <a:extLst>
                  <a:ext uri="{FF2B5EF4-FFF2-40B4-BE49-F238E27FC236}">
                    <a16:creationId xmlns:a16="http://schemas.microsoft.com/office/drawing/2014/main" id="{E4D9FFA7-5BA4-4717-8412-1970E9B2971F}"/>
                  </a:ext>
                </a:extLst>
              </p:cNvPr>
              <p:cNvSpPr/>
              <p:nvPr/>
            </p:nvSpPr>
            <p:spPr>
              <a:xfrm rot="19352257">
                <a:off x="8896952" y="1032378"/>
                <a:ext cx="256796" cy="397866"/>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 name="フリーフォーム: 図形 43">
              <a:extLst>
                <a:ext uri="{FF2B5EF4-FFF2-40B4-BE49-F238E27FC236}">
                  <a16:creationId xmlns:a16="http://schemas.microsoft.com/office/drawing/2014/main" id="{79C24A91-FBF6-4A52-83EF-B55A43DE81A6}"/>
                </a:ext>
              </a:extLst>
            </p:cNvPr>
            <p:cNvSpPr/>
            <p:nvPr/>
          </p:nvSpPr>
          <p:spPr>
            <a:xfrm rot="21216852">
              <a:off x="10167612" y="587139"/>
              <a:ext cx="1375429" cy="690729"/>
            </a:xfrm>
            <a:custGeom>
              <a:avLst/>
              <a:gdLst>
                <a:gd name="connsiteX0" fmla="*/ 969625 w 1375429"/>
                <a:gd name="connsiteY0" fmla="*/ 12532 h 690729"/>
                <a:gd name="connsiteX1" fmla="*/ 1374592 w 1375429"/>
                <a:gd name="connsiteY1" fmla="*/ 430125 h 690729"/>
                <a:gd name="connsiteX2" fmla="*/ 932373 w 1375429"/>
                <a:gd name="connsiteY2" fmla="*/ 403764 h 690729"/>
                <a:gd name="connsiteX3" fmla="*/ 897040 w 1375429"/>
                <a:gd name="connsiteY3" fmla="*/ 443484 h 690729"/>
                <a:gd name="connsiteX4" fmla="*/ 565787 w 1375429"/>
                <a:gd name="connsiteY4" fmla="*/ 621267 h 690729"/>
                <a:gd name="connsiteX5" fmla="*/ 222012 w 1375429"/>
                <a:gd name="connsiteY5" fmla="*/ 690375 h 690729"/>
                <a:gd name="connsiteX6" fmla="*/ 298649 w 1375429"/>
                <a:gd name="connsiteY6" fmla="*/ 335414 h 690729"/>
                <a:gd name="connsiteX7" fmla="*/ 308652 w 1375429"/>
                <a:gd name="connsiteY7" fmla="*/ 336077 h 690729"/>
                <a:gd name="connsiteX8" fmla="*/ 321377 w 1375429"/>
                <a:gd name="connsiteY8" fmla="*/ 288272 h 690729"/>
                <a:gd name="connsiteX9" fmla="*/ 860914 w 1375429"/>
                <a:gd name="connsiteY9" fmla="*/ 420 h 690729"/>
                <a:gd name="connsiteX10" fmla="*/ 969625 w 1375429"/>
                <a:gd name="connsiteY10" fmla="*/ 12532 h 69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5429" h="690729">
                  <a:moveTo>
                    <a:pt x="969625" y="12532"/>
                  </a:moveTo>
                  <a:cubicBezTo>
                    <a:pt x="1214155" y="59431"/>
                    <a:pt x="1389074" y="232033"/>
                    <a:pt x="1374592" y="430125"/>
                  </a:cubicBezTo>
                  <a:lnTo>
                    <a:pt x="932373" y="403764"/>
                  </a:lnTo>
                  <a:lnTo>
                    <a:pt x="897040" y="443484"/>
                  </a:lnTo>
                  <a:cubicBezTo>
                    <a:pt x="823342" y="508612"/>
                    <a:pt x="703916" y="573491"/>
                    <a:pt x="565787" y="621267"/>
                  </a:cubicBezTo>
                  <a:cubicBezTo>
                    <a:pt x="446187" y="662636"/>
                    <a:pt x="323631" y="687273"/>
                    <a:pt x="222012" y="690375"/>
                  </a:cubicBezTo>
                  <a:cubicBezTo>
                    <a:pt x="-106172" y="700393"/>
                    <a:pt x="-62108" y="496302"/>
                    <a:pt x="298649" y="335414"/>
                  </a:cubicBezTo>
                  <a:lnTo>
                    <a:pt x="308652" y="336077"/>
                  </a:lnTo>
                  <a:lnTo>
                    <a:pt x="321377" y="288272"/>
                  </a:lnTo>
                  <a:cubicBezTo>
                    <a:pt x="391814" y="113673"/>
                    <a:pt x="611223" y="-8101"/>
                    <a:pt x="860914" y="420"/>
                  </a:cubicBezTo>
                  <a:cubicBezTo>
                    <a:pt x="898338" y="1697"/>
                    <a:pt x="934692" y="5832"/>
                    <a:pt x="969625" y="12532"/>
                  </a:cubicBezTo>
                  <a:close/>
                </a:path>
              </a:pathLst>
            </a:custGeom>
            <a:solidFill>
              <a:schemeClr val="tx1">
                <a:lumMod val="75000"/>
                <a:lumOff val="2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0" name="フリーフォーム: 図形 49">
            <a:extLst>
              <a:ext uri="{FF2B5EF4-FFF2-40B4-BE49-F238E27FC236}">
                <a16:creationId xmlns:a16="http://schemas.microsoft.com/office/drawing/2014/main" id="{1DCBC23D-EAEC-4E8B-83C4-EC52FB4A3449}"/>
              </a:ext>
            </a:extLst>
          </p:cNvPr>
          <p:cNvSpPr/>
          <p:nvPr/>
        </p:nvSpPr>
        <p:spPr>
          <a:xfrm>
            <a:off x="1271215" y="2229829"/>
            <a:ext cx="1542114" cy="438321"/>
          </a:xfrm>
          <a:custGeom>
            <a:avLst/>
            <a:gdLst>
              <a:gd name="connsiteX0" fmla="*/ 0 w 1895912"/>
              <a:gd name="connsiteY0" fmla="*/ 771787 h 771787"/>
              <a:gd name="connsiteX1" fmla="*/ 461394 w 1895912"/>
              <a:gd name="connsiteY1" fmla="*/ 369116 h 771787"/>
              <a:gd name="connsiteX2" fmla="*/ 1140903 w 1895912"/>
              <a:gd name="connsiteY2" fmla="*/ 92279 h 771787"/>
              <a:gd name="connsiteX3" fmla="*/ 1895912 w 1895912"/>
              <a:gd name="connsiteY3" fmla="*/ 0 h 771787"/>
            </a:gdLst>
            <a:ahLst/>
            <a:cxnLst>
              <a:cxn ang="0">
                <a:pos x="connsiteX0" y="connsiteY0"/>
              </a:cxn>
              <a:cxn ang="0">
                <a:pos x="connsiteX1" y="connsiteY1"/>
              </a:cxn>
              <a:cxn ang="0">
                <a:pos x="connsiteX2" y="connsiteY2"/>
              </a:cxn>
              <a:cxn ang="0">
                <a:pos x="connsiteX3" y="connsiteY3"/>
              </a:cxn>
            </a:cxnLst>
            <a:rect l="l" t="t" r="r" b="b"/>
            <a:pathLst>
              <a:path w="1895912" h="771787">
                <a:moveTo>
                  <a:pt x="0" y="771787"/>
                </a:moveTo>
                <a:cubicBezTo>
                  <a:pt x="135622" y="627077"/>
                  <a:pt x="271244" y="482367"/>
                  <a:pt x="461394" y="369116"/>
                </a:cubicBezTo>
                <a:cubicBezTo>
                  <a:pt x="651544" y="255865"/>
                  <a:pt x="901817" y="153798"/>
                  <a:pt x="1140903" y="92279"/>
                </a:cubicBezTo>
                <a:cubicBezTo>
                  <a:pt x="1379989" y="30760"/>
                  <a:pt x="1637950" y="15380"/>
                  <a:pt x="1895912" y="0"/>
                </a:cubicBezTo>
              </a:path>
            </a:pathLst>
          </a:custGeom>
          <a:noFill/>
          <a:ln w="57150">
            <a:solidFill>
              <a:schemeClr val="bg1">
                <a:lumMod val="65000"/>
              </a:schemeClr>
            </a:solidFill>
            <a:headEnd type="none" w="med" len="med"/>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E0F6BE99-494E-4F2C-A54A-7AEBFD3180A0}"/>
              </a:ext>
            </a:extLst>
          </p:cNvPr>
          <p:cNvSpPr txBox="1"/>
          <p:nvPr/>
        </p:nvSpPr>
        <p:spPr>
          <a:xfrm>
            <a:off x="1532107" y="2017610"/>
            <a:ext cx="859531" cy="646331"/>
          </a:xfrm>
          <a:prstGeom prst="rect">
            <a:avLst/>
          </a:prstGeom>
          <a:noFill/>
        </p:spPr>
        <p:txBody>
          <a:bodyPr wrap="non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改ざん</a:t>
            </a:r>
            <a:endParaRPr kumimoji="1" lang="en-US" altLang="ja-JP" dirty="0">
              <a:latin typeface="HGP創英角ｺﾞｼｯｸUB" panose="020B0900000000000000" pitchFamily="50" charset="-128"/>
              <a:ea typeface="HGP創英角ｺﾞｼｯｸUB" panose="020B0900000000000000" pitchFamily="50" charset="-128"/>
            </a:endParaRPr>
          </a:p>
          <a:p>
            <a:pPr algn="ctr"/>
            <a:r>
              <a:rPr kumimoji="1" lang="ja-JP" altLang="en-US" dirty="0">
                <a:latin typeface="HGP創英角ｺﾞｼｯｸUB" panose="020B0900000000000000" pitchFamily="50" charset="-128"/>
                <a:ea typeface="HGP創英角ｺﾞｼｯｸUB" panose="020B0900000000000000" pitchFamily="50" charset="-128"/>
              </a:rPr>
              <a:t>に注意</a:t>
            </a:r>
          </a:p>
        </p:txBody>
      </p:sp>
      <p:grpSp>
        <p:nvGrpSpPr>
          <p:cNvPr id="52" name="グループ化 マウス">
            <a:extLst>
              <a:ext uri="{FF2B5EF4-FFF2-40B4-BE49-F238E27FC236}">
                <a16:creationId xmlns:a16="http://schemas.microsoft.com/office/drawing/2014/main" id="{DBA45283-A2D4-4BD3-8CCD-48783157FBE0}"/>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53" name="フローチャート: 論理積ゲート 52">
              <a:extLst>
                <a:ext uri="{FF2B5EF4-FFF2-40B4-BE49-F238E27FC236}">
                  <a16:creationId xmlns:a16="http://schemas.microsoft.com/office/drawing/2014/main" id="{D618F3D4-2334-4235-8D5B-87CDCEF3F5C7}"/>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四角形: 上の 2 つの角を丸める 53">
              <a:extLst>
                <a:ext uri="{FF2B5EF4-FFF2-40B4-BE49-F238E27FC236}">
                  <a16:creationId xmlns:a16="http://schemas.microsoft.com/office/drawing/2014/main" id="{E9CBA1D4-CCF3-4E38-BB96-8CA0CBCE27BA}"/>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a:extLst>
                <a:ext uri="{FF2B5EF4-FFF2-40B4-BE49-F238E27FC236}">
                  <a16:creationId xmlns:a16="http://schemas.microsoft.com/office/drawing/2014/main" id="{012E0AAA-E82F-42D5-B34D-D2444121281D}"/>
                </a:ext>
              </a:extLst>
            </p:cNvPr>
            <p:cNvCxnSpPr>
              <a:cxnSpLocks/>
              <a:stCxn id="54" idx="3"/>
              <a:endCxn id="54"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166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52"/>
                                        </p:tgtEl>
                                        <p:attrNameLst>
                                          <p:attrName>style.visibility</p:attrName>
                                        </p:attrNameLst>
                                      </p:cBhvr>
                                      <p:to>
                                        <p:strVal val="hidden"/>
                                      </p:to>
                                    </p:se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outVertical)">
                                      <p:cBhvr>
                                        <p:cTn id="13" dur="500"/>
                                        <p:tgtEl>
                                          <p:spTgt spid="4"/>
                                        </p:tgtEl>
                                      </p:cBhvr>
                                    </p:animEffec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500"/>
                                        <p:tgtEl>
                                          <p:spTgt spid="3">
                                            <p:txEl>
                                              <p:pRg st="1" end="1"/>
                                            </p:txEl>
                                          </p:spTgt>
                                        </p:tgtEl>
                                      </p:cBhvr>
                                    </p:animEffect>
                                  </p:childTnLst>
                                </p:cTn>
                              </p:par>
                              <p:par>
                                <p:cTn id="22" presetID="1" presetClass="exit" presetSubtype="0" fill="hold" nodeType="withEffect">
                                  <p:stCondLst>
                                    <p:cond delay="0"/>
                                  </p:stCondLst>
                                  <p:childTnLst>
                                    <p:set>
                                      <p:cBhvr>
                                        <p:cTn id="23" dur="1" fill="hold">
                                          <p:stCondLst>
                                            <p:cond delay="0"/>
                                          </p:stCondLst>
                                        </p:cTn>
                                        <p:tgtEl>
                                          <p:spTgt spid="52"/>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0"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childTnLst>
                                </p:cTn>
                              </p:par>
                              <p:par>
                                <p:cTn id="34" presetID="10" presetClass="entr" presetSubtype="0"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par>
                                <p:cTn id="37" presetID="10"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par>
                          <p:cTn id="43" fill="hold">
                            <p:stCondLst>
                              <p:cond delay="1000"/>
                            </p:stCondLst>
                            <p:childTnLst>
                              <p:par>
                                <p:cTn id="44" presetID="63" presetClass="path" presetSubtype="0" accel="50000" decel="50000" fill="hold" grpId="1" nodeType="afterEffect">
                                  <p:stCondLst>
                                    <p:cond delay="0"/>
                                  </p:stCondLst>
                                  <p:childTnLst>
                                    <p:animMotion origin="layout" path="M 8.33333E-7 -4.07407E-6 L 0.27951 -4.07407E-6 " pathEditMode="relative" rAng="0" ptsTypes="AA">
                                      <p:cBhvr>
                                        <p:cTn id="45" dur="2000" fill="hold"/>
                                        <p:tgtEl>
                                          <p:spTgt spid="17"/>
                                        </p:tgtEl>
                                        <p:attrNameLst>
                                          <p:attrName>ppt_x</p:attrName>
                                          <p:attrName>ppt_y</p:attrName>
                                        </p:attrNameLst>
                                      </p:cBhvr>
                                      <p:rCtr x="13976" y="0"/>
                                    </p:animMotion>
                                  </p:childTnLst>
                                </p:cTn>
                              </p:par>
                            </p:childTnLst>
                          </p:cTn>
                        </p:par>
                        <p:par>
                          <p:cTn id="46" fill="hold">
                            <p:stCondLst>
                              <p:cond delay="3000"/>
                            </p:stCondLst>
                            <p:childTnLst>
                              <p:par>
                                <p:cTn id="47" presetID="10" presetClass="exit" presetSubtype="0" fill="hold" grpId="2" nodeType="afterEffect">
                                  <p:stCondLst>
                                    <p:cond delay="0"/>
                                  </p:stCondLst>
                                  <p:childTnLst>
                                    <p:animEffect transition="out" filter="fade">
                                      <p:cBhvr>
                                        <p:cTn id="48" dur="500"/>
                                        <p:tgtEl>
                                          <p:spTgt spid="17"/>
                                        </p:tgtEl>
                                      </p:cBhvr>
                                    </p:animEffect>
                                    <p:set>
                                      <p:cBhvr>
                                        <p:cTn id="49" dur="1" fill="hold">
                                          <p:stCondLst>
                                            <p:cond delay="499"/>
                                          </p:stCondLst>
                                        </p:cTn>
                                        <p:tgtEl>
                                          <p:spTgt spid="17"/>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500"/>
                                        <p:tgtEl>
                                          <p:spTgt spid="36"/>
                                        </p:tgtEl>
                                      </p:cBhvr>
                                    </p:animEffect>
                                  </p:childTnLst>
                                </p:cTn>
                              </p:par>
                            </p:childTnLst>
                          </p:cTn>
                        </p:par>
                        <p:par>
                          <p:cTn id="53" fill="hold">
                            <p:stCondLst>
                              <p:cond delay="3500"/>
                            </p:stCondLst>
                            <p:childTnLst>
                              <p:par>
                                <p:cTn id="54" presetID="63" presetClass="path" presetSubtype="0" accel="50000" decel="50000" fill="hold" grpId="1" nodeType="afterEffect">
                                  <p:stCondLst>
                                    <p:cond delay="0"/>
                                  </p:stCondLst>
                                  <p:childTnLst>
                                    <p:animMotion origin="layout" path="M 1.38889E-6 -4.07407E-6 L 0.33715 -4.07407E-6 " pathEditMode="relative" rAng="0" ptsTypes="AA">
                                      <p:cBhvr>
                                        <p:cTn id="55" dur="2000" fill="hold"/>
                                        <p:tgtEl>
                                          <p:spTgt spid="36"/>
                                        </p:tgtEl>
                                        <p:attrNameLst>
                                          <p:attrName>ppt_x</p:attrName>
                                          <p:attrName>ppt_y</p:attrName>
                                        </p:attrNameLst>
                                      </p:cBhvr>
                                      <p:rCtr x="16858" y="0"/>
                                    </p:animMotion>
                                  </p:childTnLst>
                                </p:cTn>
                              </p:par>
                            </p:childTnLst>
                          </p:cTn>
                        </p:par>
                        <p:par>
                          <p:cTn id="56" fill="hold">
                            <p:stCondLst>
                              <p:cond delay="5500"/>
                            </p:stCondLst>
                            <p:childTnLst>
                              <p:par>
                                <p:cTn id="57" presetID="10" presetClass="entr" presetSubtype="0" fill="hold" grpId="0"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500"/>
                                        <p:tgtEl>
                                          <p:spTgt spid="37"/>
                                        </p:tgtEl>
                                      </p:cBhvr>
                                    </p:animEffect>
                                  </p:childTnLst>
                                </p:cTn>
                              </p:par>
                            </p:childTnLst>
                          </p:cTn>
                        </p:par>
                        <p:par>
                          <p:cTn id="60" fill="hold">
                            <p:stCondLst>
                              <p:cond delay="6000"/>
                            </p:stCondLst>
                            <p:childTnLst>
                              <p:par>
                                <p:cTn id="61" presetID="1" presetClass="entr" presetSubtype="0"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animEffect transition="in" filter="wipe(left)">
                                      <p:cBhvr>
                                        <p:cTn id="67" dur="500"/>
                                        <p:tgtEl>
                                          <p:spTgt spid="3">
                                            <p:txEl>
                                              <p:pRg st="2" end="2"/>
                                            </p:txEl>
                                          </p:spTgt>
                                        </p:tgtEl>
                                      </p:cBhvr>
                                    </p:animEffect>
                                  </p:childTnLst>
                                </p:cTn>
                              </p:par>
                              <p:par>
                                <p:cTn id="68" presetID="1" presetClass="exit" presetSubtype="0" fill="hold" nodeType="withEffect">
                                  <p:stCondLst>
                                    <p:cond delay="0"/>
                                  </p:stCondLst>
                                  <p:childTnLst>
                                    <p:set>
                                      <p:cBhvr>
                                        <p:cTn id="69" dur="1" fill="hold">
                                          <p:stCondLst>
                                            <p:cond delay="0"/>
                                          </p:stCondLst>
                                        </p:cTn>
                                        <p:tgtEl>
                                          <p:spTgt spid="52"/>
                                        </p:tgtEl>
                                        <p:attrNameLst>
                                          <p:attrName>style.visibility</p:attrName>
                                        </p:attrNameLst>
                                      </p:cBhvr>
                                      <p:to>
                                        <p:strVal val="hidden"/>
                                      </p:to>
                                    </p:set>
                                  </p:childTnLst>
                                </p:cTn>
                              </p:par>
                            </p:childTnLst>
                          </p:cTn>
                        </p:par>
                        <p:par>
                          <p:cTn id="70" fill="hold">
                            <p:stCondLst>
                              <p:cond delay="500"/>
                            </p:stCondLst>
                            <p:childTnLst>
                              <p:par>
                                <p:cTn id="71" presetID="10" presetClass="entr" presetSubtype="0"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childTnLst>
                          </p:cTn>
                        </p:par>
                        <p:par>
                          <p:cTn id="77" fill="hold">
                            <p:stCondLst>
                              <p:cond delay="1000"/>
                            </p:stCondLst>
                            <p:childTnLst>
                              <p:par>
                                <p:cTn id="78" presetID="42" presetClass="entr" presetSubtype="0" fill="hold" grpId="0" nodeType="after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fade">
                                      <p:cBhvr>
                                        <p:cTn id="80" dur="1000"/>
                                        <p:tgtEl>
                                          <p:spTgt spid="39"/>
                                        </p:tgtEl>
                                      </p:cBhvr>
                                    </p:animEffect>
                                    <p:anim calcmode="lin" valueType="num">
                                      <p:cBhvr>
                                        <p:cTn id="81" dur="1000" fill="hold"/>
                                        <p:tgtEl>
                                          <p:spTgt spid="39"/>
                                        </p:tgtEl>
                                        <p:attrNameLst>
                                          <p:attrName>ppt_x</p:attrName>
                                        </p:attrNameLst>
                                      </p:cBhvr>
                                      <p:tavLst>
                                        <p:tav tm="0">
                                          <p:val>
                                            <p:strVal val="#ppt_x"/>
                                          </p:val>
                                        </p:tav>
                                        <p:tav tm="100000">
                                          <p:val>
                                            <p:strVal val="#ppt_x"/>
                                          </p:val>
                                        </p:tav>
                                      </p:tavLst>
                                    </p:anim>
                                    <p:anim calcmode="lin" valueType="num">
                                      <p:cBhvr>
                                        <p:cTn id="82" dur="1000" fill="hold"/>
                                        <p:tgtEl>
                                          <p:spTgt spid="39"/>
                                        </p:tgtEl>
                                        <p:attrNameLst>
                                          <p:attrName>ppt_y</p:attrName>
                                        </p:attrNameLst>
                                      </p:cBhvr>
                                      <p:tavLst>
                                        <p:tav tm="0">
                                          <p:val>
                                            <p:strVal val="#ppt_y+.1"/>
                                          </p:val>
                                        </p:tav>
                                        <p:tav tm="100000">
                                          <p:val>
                                            <p:strVal val="#ppt_y"/>
                                          </p:val>
                                        </p:tav>
                                      </p:tavLst>
                                    </p:anim>
                                  </p:childTnLst>
                                </p:cTn>
                              </p:par>
                            </p:childTnLst>
                          </p:cTn>
                        </p:par>
                        <p:par>
                          <p:cTn id="83" fill="hold">
                            <p:stCondLst>
                              <p:cond delay="2000"/>
                            </p:stCondLst>
                            <p:childTnLst>
                              <p:par>
                                <p:cTn id="84" presetID="10" presetClass="entr" presetSubtype="0" fill="hold" grpId="0" nodeType="after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fade">
                                      <p:cBhvr>
                                        <p:cTn id="86" dur="500"/>
                                        <p:tgtEl>
                                          <p:spTgt spid="51"/>
                                        </p:tgtEl>
                                      </p:cBhvr>
                                    </p:animEffect>
                                  </p:childTnLst>
                                </p:cTn>
                              </p:par>
                            </p:childTnLst>
                          </p:cTn>
                        </p:par>
                        <p:par>
                          <p:cTn id="87" fill="hold">
                            <p:stCondLst>
                              <p:cond delay="2500"/>
                            </p:stCondLst>
                            <p:childTnLst>
                              <p:par>
                                <p:cTn id="88" presetID="1" presetClass="entr" presetSubtype="0" fill="hold" nodeType="afterEffect">
                                  <p:stCondLst>
                                    <p:cond delay="0"/>
                                  </p:stCondLst>
                                  <p:childTnLst>
                                    <p:set>
                                      <p:cBhvr>
                                        <p:cTn id="89"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17" grpId="0" animBg="1"/>
      <p:bldP spid="17" grpId="1" animBg="1"/>
      <p:bldP spid="17" grpId="2" animBg="1"/>
      <p:bldP spid="36" grpId="0" animBg="1"/>
      <p:bldP spid="36" grpId="1" animBg="1"/>
      <p:bldP spid="37" grpId="0" animBg="1"/>
      <p:bldP spid="38" grpId="0" animBg="1"/>
      <p:bldP spid="39" grpId="0" animBg="1"/>
      <p:bldP spid="50" grpId="0" animBg="1"/>
      <p:bldP spid="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0C8801-EC3F-4023-A02D-339826068FAB}"/>
              </a:ext>
            </a:extLst>
          </p:cNvPr>
          <p:cNvSpPr>
            <a:spLocks noGrp="1"/>
          </p:cNvSpPr>
          <p:nvPr>
            <p:ph type="title"/>
          </p:nvPr>
        </p:nvSpPr>
        <p:spPr/>
        <p:txBody>
          <a:bodyPr/>
          <a:lstStyle/>
          <a:p>
            <a:r>
              <a:rPr lang="ja-JP" altLang="en-US" dirty="0">
                <a:latin typeface="Arial" panose="020B0604020202020204" pitchFamily="34" charset="0"/>
                <a:cs typeface="Arial" panose="020B0604020202020204" pitchFamily="34" charset="0"/>
              </a:rPr>
              <a:t>可用性（</a:t>
            </a:r>
            <a:r>
              <a:rPr lang="en-US" altLang="ja-JP" dirty="0">
                <a:latin typeface="Arial" panose="020B0604020202020204" pitchFamily="34" charset="0"/>
                <a:cs typeface="Arial" panose="020B0604020202020204" pitchFamily="34" charset="0"/>
              </a:rPr>
              <a:t>Availability</a:t>
            </a:r>
            <a:r>
              <a:rPr lang="ja-JP" alt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E71DB8C8-2AC5-4305-B49F-6EA704F4AC8C}"/>
              </a:ext>
            </a:extLst>
          </p:cNvPr>
          <p:cNvSpPr>
            <a:spLocks noGrp="1"/>
          </p:cNvSpPr>
          <p:nvPr>
            <p:ph idx="1"/>
          </p:nvPr>
        </p:nvSpPr>
        <p:spPr/>
        <p:txBody>
          <a:bodyPr/>
          <a:lstStyle/>
          <a:p>
            <a:r>
              <a:rPr lang="ja-JP" altLang="en-US" dirty="0"/>
              <a:t>「可用性」とは、許可された人が、必要な時に情報を使用可能にしておくことです。</a:t>
            </a:r>
          </a:p>
          <a:p>
            <a:r>
              <a:rPr lang="ja-JP" altLang="en-US" dirty="0"/>
              <a:t>必要な時には、速やかにシステムが使えるようにしておかなければいけません。</a:t>
            </a:r>
          </a:p>
          <a:p>
            <a:r>
              <a:rPr lang="ja-JP" altLang="en-US" dirty="0"/>
              <a:t>気をつけなければいけないのは、サーバーやネットワークなどを攻撃し、サービスを妨害してくることです。</a:t>
            </a:r>
            <a:endParaRPr kumimoji="1" lang="ja-JP" altLang="en-US" dirty="0"/>
          </a:p>
        </p:txBody>
      </p:sp>
      <p:sp>
        <p:nvSpPr>
          <p:cNvPr id="4" name="正方形/長方形 3">
            <a:extLst>
              <a:ext uri="{FF2B5EF4-FFF2-40B4-BE49-F238E27FC236}">
                <a16:creationId xmlns:a16="http://schemas.microsoft.com/office/drawing/2014/main" id="{5D00F628-5B37-486F-B794-E30BB399471F}"/>
              </a:ext>
            </a:extLst>
          </p:cNvPr>
          <p:cNvSpPr/>
          <p:nvPr/>
        </p:nvSpPr>
        <p:spPr>
          <a:xfrm>
            <a:off x="1153316" y="874067"/>
            <a:ext cx="6831321" cy="579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許可された人が、必要な時に情報を使用可能にしておくこと</a:t>
            </a:r>
          </a:p>
        </p:txBody>
      </p:sp>
      <p:grpSp>
        <p:nvGrpSpPr>
          <p:cNvPr id="21" name="グループ化 20">
            <a:extLst>
              <a:ext uri="{FF2B5EF4-FFF2-40B4-BE49-F238E27FC236}">
                <a16:creationId xmlns:a16="http://schemas.microsoft.com/office/drawing/2014/main" id="{DE790FBE-F77F-4013-8159-CE3AD8BF5F77}"/>
              </a:ext>
            </a:extLst>
          </p:cNvPr>
          <p:cNvGrpSpPr/>
          <p:nvPr/>
        </p:nvGrpSpPr>
        <p:grpSpPr>
          <a:xfrm>
            <a:off x="7001783" y="1948998"/>
            <a:ext cx="567179" cy="1082796"/>
            <a:chOff x="5828566" y="2742584"/>
            <a:chExt cx="825690" cy="1576316"/>
          </a:xfrm>
          <a:effectLst>
            <a:outerShdw blurRad="76200" dir="18900000" sy="23000" kx="-1200000" algn="bl" rotWithShape="0">
              <a:prstClr val="black">
                <a:alpha val="20000"/>
              </a:prstClr>
            </a:outerShdw>
          </a:effectLst>
        </p:grpSpPr>
        <p:sp>
          <p:nvSpPr>
            <p:cNvPr id="22" name="四角形: 上の 2 つの角を丸める 21">
              <a:extLst>
                <a:ext uri="{FF2B5EF4-FFF2-40B4-BE49-F238E27FC236}">
                  <a16:creationId xmlns:a16="http://schemas.microsoft.com/office/drawing/2014/main" id="{47178EFE-C618-4E5D-ACDA-00AAC67EAE72}"/>
                </a:ext>
              </a:extLst>
            </p:cNvPr>
            <p:cNvSpPr/>
            <p:nvPr/>
          </p:nvSpPr>
          <p:spPr>
            <a:xfrm>
              <a:off x="5828566" y="3438619"/>
              <a:ext cx="825690" cy="880281"/>
            </a:xfrm>
            <a:prstGeom prst="round2SameRect">
              <a:avLst>
                <a:gd name="adj1" fmla="val 27245"/>
                <a:gd name="adj2" fmla="val 0"/>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8C1EF061-0653-4734-B279-265E1C1FFE9B}"/>
                </a:ext>
              </a:extLst>
            </p:cNvPr>
            <p:cNvSpPr/>
            <p:nvPr/>
          </p:nvSpPr>
          <p:spPr>
            <a:xfrm>
              <a:off x="5828566" y="2742584"/>
              <a:ext cx="825690" cy="825690"/>
            </a:xfrm>
            <a:prstGeom prst="ellipse">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a:extLst>
                <a:ext uri="{FF2B5EF4-FFF2-40B4-BE49-F238E27FC236}">
                  <a16:creationId xmlns:a16="http://schemas.microsoft.com/office/drawing/2014/main" id="{C60A0692-2DCB-4781-9C5B-BE1A618551D2}"/>
                </a:ext>
              </a:extLst>
            </p:cNvPr>
            <p:cNvGrpSpPr/>
            <p:nvPr/>
          </p:nvGrpSpPr>
          <p:grpSpPr>
            <a:xfrm>
              <a:off x="5886162" y="3033032"/>
              <a:ext cx="573516" cy="163179"/>
              <a:chOff x="2147143" y="3115536"/>
              <a:chExt cx="573516" cy="163179"/>
            </a:xfrm>
            <a:solidFill>
              <a:schemeClr val="accent1">
                <a:lumMod val="20000"/>
                <a:lumOff val="80000"/>
              </a:schemeClr>
            </a:solidFill>
          </p:grpSpPr>
          <p:sp>
            <p:nvSpPr>
              <p:cNvPr id="25" name="四角形: 上の 2 つの角を丸める 24">
                <a:extLst>
                  <a:ext uri="{FF2B5EF4-FFF2-40B4-BE49-F238E27FC236}">
                    <a16:creationId xmlns:a16="http://schemas.microsoft.com/office/drawing/2014/main" id="{19CB7E8A-23D5-4DC4-A4F3-17F852B06BB2}"/>
                  </a:ext>
                </a:extLst>
              </p:cNvPr>
              <p:cNvSpPr/>
              <p:nvPr/>
            </p:nvSpPr>
            <p:spPr>
              <a:xfrm flipV="1">
                <a:off x="2147143"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四角形: 上の 2 つの角を丸める 25">
                <a:extLst>
                  <a:ext uri="{FF2B5EF4-FFF2-40B4-BE49-F238E27FC236}">
                    <a16:creationId xmlns:a16="http://schemas.microsoft.com/office/drawing/2014/main" id="{7CCDE230-9F2E-4495-ACBC-C696E9C42F90}"/>
                  </a:ext>
                </a:extLst>
              </p:cNvPr>
              <p:cNvSpPr/>
              <p:nvPr/>
            </p:nvSpPr>
            <p:spPr>
              <a:xfrm flipV="1">
                <a:off x="2495470"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1973DD71-ACF7-4966-8226-2A525FD12ED4}"/>
                  </a:ext>
                </a:extLst>
              </p:cNvPr>
              <p:cNvCxnSpPr>
                <a:stCxn id="25" idx="0"/>
                <a:endCxn id="26" idx="2"/>
              </p:cNvCxnSpPr>
              <p:nvPr/>
            </p:nvCxnSpPr>
            <p:spPr>
              <a:xfrm>
                <a:off x="2372332" y="3197125"/>
                <a:ext cx="123138"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8" name="グループ化 27">
            <a:extLst>
              <a:ext uri="{FF2B5EF4-FFF2-40B4-BE49-F238E27FC236}">
                <a16:creationId xmlns:a16="http://schemas.microsoft.com/office/drawing/2014/main" id="{E46D929E-80DF-434B-9ED3-496D7E947BC0}"/>
              </a:ext>
            </a:extLst>
          </p:cNvPr>
          <p:cNvGrpSpPr/>
          <p:nvPr/>
        </p:nvGrpSpPr>
        <p:grpSpPr>
          <a:xfrm>
            <a:off x="7001783" y="3374668"/>
            <a:ext cx="567179" cy="1082796"/>
            <a:chOff x="356045" y="3468345"/>
            <a:chExt cx="825690" cy="1576316"/>
          </a:xfrm>
          <a:effectLst>
            <a:outerShdw blurRad="76200" dir="18900000" sy="23000" kx="-1200000" algn="bl" rotWithShape="0">
              <a:prstClr val="black">
                <a:alpha val="20000"/>
              </a:prstClr>
            </a:outerShdw>
          </a:effectLst>
        </p:grpSpPr>
        <p:sp>
          <p:nvSpPr>
            <p:cNvPr id="29" name="四角形: 上の 2 つの角を丸める 28">
              <a:extLst>
                <a:ext uri="{FF2B5EF4-FFF2-40B4-BE49-F238E27FC236}">
                  <a16:creationId xmlns:a16="http://schemas.microsoft.com/office/drawing/2014/main" id="{EDD2327B-2696-418F-8659-27F5A7C90509}"/>
                </a:ext>
              </a:extLst>
            </p:cNvPr>
            <p:cNvSpPr/>
            <p:nvPr/>
          </p:nvSpPr>
          <p:spPr>
            <a:xfrm>
              <a:off x="356045" y="4164380"/>
              <a:ext cx="825690" cy="880281"/>
            </a:xfrm>
            <a:prstGeom prst="round2SameRect">
              <a:avLst>
                <a:gd name="adj1" fmla="val 27245"/>
                <a:gd name="adj2" fmla="val 0"/>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E670AEB3-78BA-404C-9C04-E690FB4AAD61}"/>
                </a:ext>
              </a:extLst>
            </p:cNvPr>
            <p:cNvSpPr/>
            <p:nvPr/>
          </p:nvSpPr>
          <p:spPr>
            <a:xfrm>
              <a:off x="356045" y="3468345"/>
              <a:ext cx="825690" cy="825690"/>
            </a:xfrm>
            <a:prstGeom prst="ellipse">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a:extLst>
                <a:ext uri="{FF2B5EF4-FFF2-40B4-BE49-F238E27FC236}">
                  <a16:creationId xmlns:a16="http://schemas.microsoft.com/office/drawing/2014/main" id="{AFE6D02B-FFDA-4F47-98F3-95F5C5E288C1}"/>
                </a:ext>
              </a:extLst>
            </p:cNvPr>
            <p:cNvGrpSpPr/>
            <p:nvPr/>
          </p:nvGrpSpPr>
          <p:grpSpPr>
            <a:xfrm>
              <a:off x="415086" y="3738321"/>
              <a:ext cx="573516" cy="163179"/>
              <a:chOff x="1813652" y="4224514"/>
              <a:chExt cx="573516" cy="163179"/>
            </a:xfrm>
          </p:grpSpPr>
          <p:sp>
            <p:nvSpPr>
              <p:cNvPr id="32" name="楕円 31">
                <a:extLst>
                  <a:ext uri="{FF2B5EF4-FFF2-40B4-BE49-F238E27FC236}">
                    <a16:creationId xmlns:a16="http://schemas.microsoft.com/office/drawing/2014/main" id="{ADD91305-5618-47F3-BF94-6AB1490B161D}"/>
                  </a:ext>
                </a:extLst>
              </p:cNvPr>
              <p:cNvSpPr/>
              <p:nvPr/>
            </p:nvSpPr>
            <p:spPr>
              <a:xfrm flipV="1">
                <a:off x="1813652"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575EABAE-FA9A-4377-938F-0DAAE9034FA1}"/>
                  </a:ext>
                </a:extLst>
              </p:cNvPr>
              <p:cNvSpPr/>
              <p:nvPr/>
            </p:nvSpPr>
            <p:spPr>
              <a:xfrm flipV="1">
                <a:off x="2161979"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id="{93F54EC4-8BD6-41C7-8F52-E4F90E01BFD8}"/>
                  </a:ext>
                </a:extLst>
              </p:cNvPr>
              <p:cNvCxnSpPr/>
              <p:nvPr/>
            </p:nvCxnSpPr>
            <p:spPr>
              <a:xfrm>
                <a:off x="2038841" y="4306103"/>
                <a:ext cx="123138" cy="0"/>
              </a:xfrm>
              <a:prstGeom prst="line">
                <a:avLst/>
              </a:prstGeom>
              <a:solidFill>
                <a:schemeClr val="accent1">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1" name="グループ化 40">
            <a:extLst>
              <a:ext uri="{FF2B5EF4-FFF2-40B4-BE49-F238E27FC236}">
                <a16:creationId xmlns:a16="http://schemas.microsoft.com/office/drawing/2014/main" id="{642AD1CA-6457-4790-A279-FFA388E7F2B3}"/>
              </a:ext>
            </a:extLst>
          </p:cNvPr>
          <p:cNvGrpSpPr/>
          <p:nvPr/>
        </p:nvGrpSpPr>
        <p:grpSpPr>
          <a:xfrm>
            <a:off x="2043851" y="1687510"/>
            <a:ext cx="3053633" cy="2995179"/>
            <a:chOff x="2043851" y="1687510"/>
            <a:chExt cx="3053633" cy="2995179"/>
          </a:xfrm>
        </p:grpSpPr>
        <p:grpSp>
          <p:nvGrpSpPr>
            <p:cNvPr id="5" name="グループ化 4">
              <a:extLst>
                <a:ext uri="{FF2B5EF4-FFF2-40B4-BE49-F238E27FC236}">
                  <a16:creationId xmlns:a16="http://schemas.microsoft.com/office/drawing/2014/main" id="{3ED9EB71-05DA-4355-A601-410E51A43C4A}"/>
                </a:ext>
              </a:extLst>
            </p:cNvPr>
            <p:cNvGrpSpPr/>
            <p:nvPr/>
          </p:nvGrpSpPr>
          <p:grpSpPr>
            <a:xfrm>
              <a:off x="2043851" y="1878069"/>
              <a:ext cx="939644" cy="1375599"/>
              <a:chOff x="6971623" y="1116917"/>
              <a:chExt cx="1583140" cy="2317650"/>
            </a:xfrm>
            <a:effectLst>
              <a:outerShdw blurRad="76200" dir="18900000" sy="23000" kx="-1200000" algn="bl" rotWithShape="0">
                <a:prstClr val="black">
                  <a:alpha val="20000"/>
                </a:prstClr>
              </a:outerShdw>
            </a:effectLst>
          </p:grpSpPr>
          <p:sp>
            <p:nvSpPr>
              <p:cNvPr id="6" name="直方体 5">
                <a:extLst>
                  <a:ext uri="{FF2B5EF4-FFF2-40B4-BE49-F238E27FC236}">
                    <a16:creationId xmlns:a16="http://schemas.microsoft.com/office/drawing/2014/main" id="{53252B0D-F9D7-43BE-9846-8855977C1362}"/>
                  </a:ext>
                </a:extLst>
              </p:cNvPr>
              <p:cNvSpPr/>
              <p:nvPr/>
            </p:nvSpPr>
            <p:spPr>
              <a:xfrm>
                <a:off x="6971623" y="1116917"/>
                <a:ext cx="1583140" cy="2317650"/>
              </a:xfrm>
              <a:prstGeom prst="cube">
                <a:avLst>
                  <a:gd name="adj" fmla="val 21172"/>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45D320BB-20D1-4B92-B5A9-9795AE46B195}"/>
                  </a:ext>
                </a:extLst>
              </p:cNvPr>
              <p:cNvSpPr/>
              <p:nvPr/>
            </p:nvSpPr>
            <p:spPr>
              <a:xfrm>
                <a:off x="7069541" y="1637731"/>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FB80E8F1-57F9-4B20-B405-7F2FBDA1356D}"/>
                  </a:ext>
                </a:extLst>
              </p:cNvPr>
              <p:cNvSpPr/>
              <p:nvPr/>
            </p:nvSpPr>
            <p:spPr>
              <a:xfrm>
                <a:off x="7069541" y="1829965"/>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276EF7F-06EE-4320-BD90-BC7C264E6EEE}"/>
                  </a:ext>
                </a:extLst>
              </p:cNvPr>
              <p:cNvSpPr/>
              <p:nvPr/>
            </p:nvSpPr>
            <p:spPr>
              <a:xfrm>
                <a:off x="7069541" y="2019952"/>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08E60059-97E2-4453-A94F-61145F2511F6}"/>
                  </a:ext>
                </a:extLst>
              </p:cNvPr>
              <p:cNvSpPr/>
              <p:nvPr/>
            </p:nvSpPr>
            <p:spPr>
              <a:xfrm>
                <a:off x="7069541" y="2206610"/>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0062D7BA-C983-4D4F-B54B-F36C1B59C038}"/>
                  </a:ext>
                </a:extLst>
              </p:cNvPr>
              <p:cNvSpPr/>
              <p:nvPr/>
            </p:nvSpPr>
            <p:spPr>
              <a:xfrm>
                <a:off x="7069541"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8598EEA9-E360-4C1B-8455-62B3E31EB2E3}"/>
                  </a:ext>
                </a:extLst>
              </p:cNvPr>
              <p:cNvSpPr/>
              <p:nvPr/>
            </p:nvSpPr>
            <p:spPr>
              <a:xfrm>
                <a:off x="7779400"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F6BF6427-99CD-4042-B23E-B1882FFACC5B}"/>
                  </a:ext>
                </a:extLst>
              </p:cNvPr>
              <p:cNvSpPr/>
              <p:nvPr/>
            </p:nvSpPr>
            <p:spPr>
              <a:xfrm>
                <a:off x="795617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50EAB87F-0134-4920-8373-24405208976A}"/>
                  </a:ext>
                </a:extLst>
              </p:cNvPr>
              <p:cNvSpPr/>
              <p:nvPr/>
            </p:nvSpPr>
            <p:spPr>
              <a:xfrm>
                <a:off x="7069541" y="2446469"/>
                <a:ext cx="1023582" cy="614279"/>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63988DD3-C9BF-4FA7-9CAC-95CBFF38D6CD}"/>
                  </a:ext>
                </a:extLst>
              </p:cNvPr>
              <p:cNvSpPr/>
              <p:nvPr/>
            </p:nvSpPr>
            <p:spPr>
              <a:xfrm>
                <a:off x="760262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吹き出し: 四角形 15">
              <a:extLst>
                <a:ext uri="{FF2B5EF4-FFF2-40B4-BE49-F238E27FC236}">
                  <a16:creationId xmlns:a16="http://schemas.microsoft.com/office/drawing/2014/main" id="{147B421F-00FD-4408-8E2A-8B5597F7E1D0}"/>
                </a:ext>
              </a:extLst>
            </p:cNvPr>
            <p:cNvSpPr/>
            <p:nvPr/>
          </p:nvSpPr>
          <p:spPr>
            <a:xfrm>
              <a:off x="3130812" y="1687510"/>
              <a:ext cx="1966672" cy="2995179"/>
            </a:xfrm>
            <a:prstGeom prst="wedgeRectCallout">
              <a:avLst>
                <a:gd name="adj1" fmla="val -62636"/>
                <a:gd name="adj2" fmla="val -34129"/>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図形 16">
              <a:extLst>
                <a:ext uri="{FF2B5EF4-FFF2-40B4-BE49-F238E27FC236}">
                  <a16:creationId xmlns:a16="http://schemas.microsoft.com/office/drawing/2014/main" id="{E4923939-C763-43FE-AF82-DF1D05EDA5C9}"/>
                </a:ext>
              </a:extLst>
            </p:cNvPr>
            <p:cNvSpPr/>
            <p:nvPr/>
          </p:nvSpPr>
          <p:spPr>
            <a:xfrm>
              <a:off x="3331903" y="1878069"/>
              <a:ext cx="1017120" cy="791564"/>
            </a:xfrm>
            <a:custGeom>
              <a:avLst/>
              <a:gdLst>
                <a:gd name="connsiteX0" fmla="*/ 187655 w 3261815"/>
                <a:gd name="connsiteY0" fmla="*/ 0 h 2538476"/>
                <a:gd name="connsiteX1" fmla="*/ 1600202 w 3261815"/>
                <a:gd name="connsiteY1" fmla="*/ 0 h 2538476"/>
                <a:gd name="connsiteX2" fmla="*/ 1787857 w 3261815"/>
                <a:gd name="connsiteY2" fmla="*/ 450369 h 2538476"/>
                <a:gd name="connsiteX3" fmla="*/ 3261815 w 3261815"/>
                <a:gd name="connsiteY3" fmla="*/ 450369 h 2538476"/>
                <a:gd name="connsiteX4" fmla="*/ 3261815 w 3261815"/>
                <a:gd name="connsiteY4" fmla="*/ 2538476 h 2538476"/>
                <a:gd name="connsiteX5" fmla="*/ 0 w 3261815"/>
                <a:gd name="connsiteY5" fmla="*/ 2538476 h 2538476"/>
                <a:gd name="connsiteX6" fmla="*/ 0 w 3261815"/>
                <a:gd name="connsiteY6" fmla="*/ 450369 h 253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815" h="2538476">
                  <a:moveTo>
                    <a:pt x="187655" y="0"/>
                  </a:moveTo>
                  <a:lnTo>
                    <a:pt x="1600202" y="0"/>
                  </a:lnTo>
                  <a:lnTo>
                    <a:pt x="1787857" y="450369"/>
                  </a:lnTo>
                  <a:lnTo>
                    <a:pt x="3261815" y="450369"/>
                  </a:lnTo>
                  <a:lnTo>
                    <a:pt x="3261815" y="2538476"/>
                  </a:lnTo>
                  <a:lnTo>
                    <a:pt x="0" y="2538476"/>
                  </a:lnTo>
                  <a:lnTo>
                    <a:pt x="0" y="450369"/>
                  </a:lnTo>
                  <a:close/>
                </a:path>
              </a:pathLst>
            </a:cu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メモ 17">
              <a:extLst>
                <a:ext uri="{FF2B5EF4-FFF2-40B4-BE49-F238E27FC236}">
                  <a16:creationId xmlns:a16="http://schemas.microsoft.com/office/drawing/2014/main" id="{02DE0889-5475-48F1-8F19-B975DA797CCA}"/>
                </a:ext>
              </a:extLst>
            </p:cNvPr>
            <p:cNvSpPr/>
            <p:nvPr/>
          </p:nvSpPr>
          <p:spPr>
            <a:xfrm>
              <a:off x="4054698" y="2186728"/>
              <a:ext cx="612397" cy="79156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メモ 18">
              <a:extLst>
                <a:ext uri="{FF2B5EF4-FFF2-40B4-BE49-F238E27FC236}">
                  <a16:creationId xmlns:a16="http://schemas.microsoft.com/office/drawing/2014/main" id="{7FC7EE8C-A268-4266-9192-CC58959F02B2}"/>
                </a:ext>
              </a:extLst>
            </p:cNvPr>
            <p:cNvSpPr/>
            <p:nvPr/>
          </p:nvSpPr>
          <p:spPr>
            <a:xfrm>
              <a:off x="4159258" y="2258387"/>
              <a:ext cx="612397" cy="79156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メモ 19">
              <a:extLst>
                <a:ext uri="{FF2B5EF4-FFF2-40B4-BE49-F238E27FC236}">
                  <a16:creationId xmlns:a16="http://schemas.microsoft.com/office/drawing/2014/main" id="{3953F3EF-D3AC-4248-BD87-AE56F0E5DDAA}"/>
                </a:ext>
              </a:extLst>
            </p:cNvPr>
            <p:cNvSpPr/>
            <p:nvPr/>
          </p:nvSpPr>
          <p:spPr>
            <a:xfrm>
              <a:off x="4263818" y="2370139"/>
              <a:ext cx="612397" cy="79156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リーフォーム: 図形 34">
              <a:extLst>
                <a:ext uri="{FF2B5EF4-FFF2-40B4-BE49-F238E27FC236}">
                  <a16:creationId xmlns:a16="http://schemas.microsoft.com/office/drawing/2014/main" id="{D584EB08-BE85-487C-8315-9047EBE41029}"/>
                </a:ext>
              </a:extLst>
            </p:cNvPr>
            <p:cNvSpPr/>
            <p:nvPr/>
          </p:nvSpPr>
          <p:spPr>
            <a:xfrm>
              <a:off x="3331903" y="3280276"/>
              <a:ext cx="1017120" cy="791564"/>
            </a:xfrm>
            <a:custGeom>
              <a:avLst/>
              <a:gdLst>
                <a:gd name="connsiteX0" fmla="*/ 187655 w 3261815"/>
                <a:gd name="connsiteY0" fmla="*/ 0 h 2538476"/>
                <a:gd name="connsiteX1" fmla="*/ 1600202 w 3261815"/>
                <a:gd name="connsiteY1" fmla="*/ 0 h 2538476"/>
                <a:gd name="connsiteX2" fmla="*/ 1787857 w 3261815"/>
                <a:gd name="connsiteY2" fmla="*/ 450369 h 2538476"/>
                <a:gd name="connsiteX3" fmla="*/ 3261815 w 3261815"/>
                <a:gd name="connsiteY3" fmla="*/ 450369 h 2538476"/>
                <a:gd name="connsiteX4" fmla="*/ 3261815 w 3261815"/>
                <a:gd name="connsiteY4" fmla="*/ 2538476 h 2538476"/>
                <a:gd name="connsiteX5" fmla="*/ 0 w 3261815"/>
                <a:gd name="connsiteY5" fmla="*/ 2538476 h 2538476"/>
                <a:gd name="connsiteX6" fmla="*/ 0 w 3261815"/>
                <a:gd name="connsiteY6" fmla="*/ 450369 h 253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815" h="2538476">
                  <a:moveTo>
                    <a:pt x="187655" y="0"/>
                  </a:moveTo>
                  <a:lnTo>
                    <a:pt x="1600202" y="0"/>
                  </a:lnTo>
                  <a:lnTo>
                    <a:pt x="1787857" y="450369"/>
                  </a:lnTo>
                  <a:lnTo>
                    <a:pt x="3261815" y="450369"/>
                  </a:lnTo>
                  <a:lnTo>
                    <a:pt x="3261815" y="2538476"/>
                  </a:lnTo>
                  <a:lnTo>
                    <a:pt x="0" y="2538476"/>
                  </a:lnTo>
                  <a:lnTo>
                    <a:pt x="0" y="450369"/>
                  </a:lnTo>
                  <a:close/>
                </a:path>
              </a:pathLst>
            </a:cu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四角形: メモ 35">
              <a:extLst>
                <a:ext uri="{FF2B5EF4-FFF2-40B4-BE49-F238E27FC236}">
                  <a16:creationId xmlns:a16="http://schemas.microsoft.com/office/drawing/2014/main" id="{E3C9701A-1C0D-4524-88EC-4C9CEF06A1AC}"/>
                </a:ext>
              </a:extLst>
            </p:cNvPr>
            <p:cNvSpPr/>
            <p:nvPr/>
          </p:nvSpPr>
          <p:spPr>
            <a:xfrm>
              <a:off x="4054698" y="3588935"/>
              <a:ext cx="612397" cy="791564"/>
            </a:xfrm>
            <a:prstGeom prst="foldedCorner">
              <a:avLst/>
            </a:pr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メモ 36">
              <a:extLst>
                <a:ext uri="{FF2B5EF4-FFF2-40B4-BE49-F238E27FC236}">
                  <a16:creationId xmlns:a16="http://schemas.microsoft.com/office/drawing/2014/main" id="{6DA1256A-8D21-4F96-BDC7-DC2500D19A8A}"/>
                </a:ext>
              </a:extLst>
            </p:cNvPr>
            <p:cNvSpPr/>
            <p:nvPr/>
          </p:nvSpPr>
          <p:spPr>
            <a:xfrm>
              <a:off x="4159258" y="3660594"/>
              <a:ext cx="612397" cy="791564"/>
            </a:xfrm>
            <a:prstGeom prst="foldedCorner">
              <a:avLst/>
            </a:pr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 メモ 37">
              <a:extLst>
                <a:ext uri="{FF2B5EF4-FFF2-40B4-BE49-F238E27FC236}">
                  <a16:creationId xmlns:a16="http://schemas.microsoft.com/office/drawing/2014/main" id="{895A909B-31BA-4797-9E97-F1AA3B9144A6}"/>
                </a:ext>
              </a:extLst>
            </p:cNvPr>
            <p:cNvSpPr/>
            <p:nvPr/>
          </p:nvSpPr>
          <p:spPr>
            <a:xfrm>
              <a:off x="4263818" y="3772346"/>
              <a:ext cx="612397" cy="791564"/>
            </a:xfrm>
            <a:prstGeom prst="foldedCorner">
              <a:avLst/>
            </a:pr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 name="グループ化 41">
            <a:extLst>
              <a:ext uri="{FF2B5EF4-FFF2-40B4-BE49-F238E27FC236}">
                <a16:creationId xmlns:a16="http://schemas.microsoft.com/office/drawing/2014/main" id="{6B79AB2D-1011-4207-84E8-3600F56317BD}"/>
              </a:ext>
            </a:extLst>
          </p:cNvPr>
          <p:cNvGrpSpPr/>
          <p:nvPr/>
        </p:nvGrpSpPr>
        <p:grpSpPr>
          <a:xfrm>
            <a:off x="4568977" y="2256042"/>
            <a:ext cx="2214694" cy="369332"/>
            <a:chOff x="4568977" y="2256042"/>
            <a:chExt cx="2214694" cy="369332"/>
          </a:xfrm>
        </p:grpSpPr>
        <p:cxnSp>
          <p:nvCxnSpPr>
            <p:cNvPr id="39" name="直線矢印コネクタ 38">
              <a:extLst>
                <a:ext uri="{FF2B5EF4-FFF2-40B4-BE49-F238E27FC236}">
                  <a16:creationId xmlns:a16="http://schemas.microsoft.com/office/drawing/2014/main" id="{6B0FDE3F-3A10-4B79-A080-D7DB5F40B421}"/>
                </a:ext>
              </a:extLst>
            </p:cNvPr>
            <p:cNvCxnSpPr>
              <a:cxnSpLocks/>
            </p:cNvCxnSpPr>
            <p:nvPr/>
          </p:nvCxnSpPr>
          <p:spPr>
            <a:xfrm flipH="1">
              <a:off x="4568977" y="2593689"/>
              <a:ext cx="2214694" cy="0"/>
            </a:xfrm>
            <a:prstGeom prst="straightConnector1">
              <a:avLst/>
            </a:prstGeom>
            <a:ln w="57150">
              <a:tailEnd type="arrow" w="sm" len="sm"/>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A92F7754-21EC-421E-95B1-AE3F7CC1D24B}"/>
                </a:ext>
              </a:extLst>
            </p:cNvPr>
            <p:cNvSpPr txBox="1"/>
            <p:nvPr/>
          </p:nvSpPr>
          <p:spPr>
            <a:xfrm>
              <a:off x="5422244" y="2256042"/>
              <a:ext cx="530915" cy="369332"/>
            </a:xfrm>
            <a:prstGeom prst="rect">
              <a:avLst/>
            </a:prstGeom>
            <a:noFill/>
          </p:spPr>
          <p:txBody>
            <a:bodyPr wrap="none" rtlCol="0">
              <a:spAutoFit/>
            </a:bodyPr>
            <a:lstStyle/>
            <a:p>
              <a:r>
                <a:rPr kumimoji="1" lang="en-US" altLang="ja-JP" b="1" dirty="0">
                  <a:solidFill>
                    <a:schemeClr val="accent1"/>
                  </a:solidFill>
                  <a:latin typeface="Arial" panose="020B0604020202020204" pitchFamily="34" charset="0"/>
                  <a:cs typeface="Arial" panose="020B0604020202020204" pitchFamily="34" charset="0"/>
                </a:rPr>
                <a:t>OK</a:t>
              </a:r>
              <a:endParaRPr kumimoji="1" lang="ja-JP" altLang="en-US" b="1" dirty="0">
                <a:solidFill>
                  <a:schemeClr val="accent1"/>
                </a:solidFill>
                <a:latin typeface="Arial" panose="020B0604020202020204" pitchFamily="34" charset="0"/>
                <a:cs typeface="Arial" panose="020B0604020202020204" pitchFamily="34" charset="0"/>
              </a:endParaRPr>
            </a:p>
          </p:txBody>
        </p:sp>
      </p:grpSp>
      <p:grpSp>
        <p:nvGrpSpPr>
          <p:cNvPr id="45" name="グループ化 44">
            <a:extLst>
              <a:ext uri="{FF2B5EF4-FFF2-40B4-BE49-F238E27FC236}">
                <a16:creationId xmlns:a16="http://schemas.microsoft.com/office/drawing/2014/main" id="{E4A241FD-2F3C-46D9-BC85-BB22FEDF9D93}"/>
              </a:ext>
            </a:extLst>
          </p:cNvPr>
          <p:cNvGrpSpPr/>
          <p:nvPr/>
        </p:nvGrpSpPr>
        <p:grpSpPr>
          <a:xfrm>
            <a:off x="4568977" y="3632326"/>
            <a:ext cx="2214694" cy="369332"/>
            <a:chOff x="4568977" y="3632326"/>
            <a:chExt cx="2214694" cy="369332"/>
          </a:xfrm>
        </p:grpSpPr>
        <p:cxnSp>
          <p:nvCxnSpPr>
            <p:cNvPr id="40" name="直線矢印コネクタ 39">
              <a:extLst>
                <a:ext uri="{FF2B5EF4-FFF2-40B4-BE49-F238E27FC236}">
                  <a16:creationId xmlns:a16="http://schemas.microsoft.com/office/drawing/2014/main" id="{4E38137D-ADCC-4083-92CF-C27188CC3E2D}"/>
                </a:ext>
              </a:extLst>
            </p:cNvPr>
            <p:cNvCxnSpPr>
              <a:cxnSpLocks/>
            </p:cNvCxnSpPr>
            <p:nvPr/>
          </p:nvCxnSpPr>
          <p:spPr>
            <a:xfrm flipH="1">
              <a:off x="4568977" y="3977604"/>
              <a:ext cx="2214694" cy="0"/>
            </a:xfrm>
            <a:prstGeom prst="straightConnector1">
              <a:avLst/>
            </a:prstGeom>
            <a:ln w="57150">
              <a:tailEnd type="arrow" w="sm" len="sm"/>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7D7C00DA-18DA-44A7-B061-53A50EC28E67}"/>
                </a:ext>
              </a:extLst>
            </p:cNvPr>
            <p:cNvSpPr txBox="1"/>
            <p:nvPr/>
          </p:nvSpPr>
          <p:spPr>
            <a:xfrm>
              <a:off x="5422244" y="3632326"/>
              <a:ext cx="530915" cy="369332"/>
            </a:xfrm>
            <a:prstGeom prst="rect">
              <a:avLst/>
            </a:prstGeom>
            <a:noFill/>
          </p:spPr>
          <p:txBody>
            <a:bodyPr wrap="none" rtlCol="0">
              <a:spAutoFit/>
            </a:bodyPr>
            <a:lstStyle/>
            <a:p>
              <a:r>
                <a:rPr kumimoji="1" lang="en-US" altLang="ja-JP" b="1" dirty="0">
                  <a:solidFill>
                    <a:schemeClr val="accent1"/>
                  </a:solidFill>
                  <a:latin typeface="Arial" panose="020B0604020202020204" pitchFamily="34" charset="0"/>
                  <a:cs typeface="Arial" panose="020B0604020202020204" pitchFamily="34" charset="0"/>
                </a:rPr>
                <a:t>OK</a:t>
              </a:r>
              <a:endParaRPr kumimoji="1" lang="ja-JP" altLang="en-US" b="1" dirty="0">
                <a:solidFill>
                  <a:schemeClr val="accent1"/>
                </a:solidFill>
                <a:latin typeface="Arial" panose="020B0604020202020204" pitchFamily="34" charset="0"/>
                <a:cs typeface="Arial" panose="020B0604020202020204" pitchFamily="34" charset="0"/>
              </a:endParaRPr>
            </a:p>
          </p:txBody>
        </p:sp>
      </p:grpSp>
      <p:grpSp>
        <p:nvGrpSpPr>
          <p:cNvPr id="47" name="グループ化 46">
            <a:extLst>
              <a:ext uri="{FF2B5EF4-FFF2-40B4-BE49-F238E27FC236}">
                <a16:creationId xmlns:a16="http://schemas.microsoft.com/office/drawing/2014/main" id="{0CC6CEC3-809A-4D59-A193-12D6C33DEFC2}"/>
              </a:ext>
            </a:extLst>
          </p:cNvPr>
          <p:cNvGrpSpPr/>
          <p:nvPr/>
        </p:nvGrpSpPr>
        <p:grpSpPr>
          <a:xfrm flipH="1">
            <a:off x="506323" y="3716234"/>
            <a:ext cx="609830" cy="948046"/>
            <a:chOff x="10167612" y="587139"/>
            <a:chExt cx="1441568" cy="2241070"/>
          </a:xfrm>
          <a:effectLst>
            <a:outerShdw blurRad="76200" dir="18900000" sy="23000" kx="-1200000" algn="bl" rotWithShape="0">
              <a:prstClr val="black">
                <a:alpha val="20000"/>
              </a:prstClr>
            </a:outerShdw>
          </a:effectLst>
        </p:grpSpPr>
        <p:grpSp>
          <p:nvGrpSpPr>
            <p:cNvPr id="48" name="グループ化 47">
              <a:extLst>
                <a:ext uri="{FF2B5EF4-FFF2-40B4-BE49-F238E27FC236}">
                  <a16:creationId xmlns:a16="http://schemas.microsoft.com/office/drawing/2014/main" id="{3D8A1DA2-5D3A-467B-A229-721D87D6721E}"/>
                </a:ext>
              </a:extLst>
            </p:cNvPr>
            <p:cNvGrpSpPr/>
            <p:nvPr/>
          </p:nvGrpSpPr>
          <p:grpSpPr>
            <a:xfrm>
              <a:off x="10531006" y="769878"/>
              <a:ext cx="1078174" cy="2058331"/>
              <a:chOff x="1972101" y="2763672"/>
              <a:chExt cx="825690" cy="1576316"/>
            </a:xfrm>
            <a:solidFill>
              <a:schemeClr val="bg1">
                <a:lumMod val="65000"/>
              </a:schemeClr>
            </a:solidFill>
          </p:grpSpPr>
          <p:sp>
            <p:nvSpPr>
              <p:cNvPr id="55" name="四角形: 上の 2 つの角を丸める 54">
                <a:extLst>
                  <a:ext uri="{FF2B5EF4-FFF2-40B4-BE49-F238E27FC236}">
                    <a16:creationId xmlns:a16="http://schemas.microsoft.com/office/drawing/2014/main" id="{98AE1A52-DEB9-4253-AE1E-10A57357811F}"/>
                  </a:ext>
                </a:extLst>
              </p:cNvPr>
              <p:cNvSpPr/>
              <p:nvPr/>
            </p:nvSpPr>
            <p:spPr>
              <a:xfrm>
                <a:off x="1972101" y="3459707"/>
                <a:ext cx="825690" cy="880281"/>
              </a:xfrm>
              <a:prstGeom prst="round2SameRect">
                <a:avLst>
                  <a:gd name="adj1" fmla="val 27245"/>
                  <a:gd name="adj2" fmla="val 0"/>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a:extLst>
                  <a:ext uri="{FF2B5EF4-FFF2-40B4-BE49-F238E27FC236}">
                    <a16:creationId xmlns:a16="http://schemas.microsoft.com/office/drawing/2014/main" id="{8FE349B9-D7BF-4C78-B5C9-30F9D5D39C9C}"/>
                  </a:ext>
                </a:extLst>
              </p:cNvPr>
              <p:cNvSpPr/>
              <p:nvPr/>
            </p:nvSpPr>
            <p:spPr>
              <a:xfrm>
                <a:off x="1972101" y="2763672"/>
                <a:ext cx="825690" cy="825690"/>
              </a:xfrm>
              <a:prstGeom prst="ellips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9" name="台形 48">
              <a:extLst>
                <a:ext uri="{FF2B5EF4-FFF2-40B4-BE49-F238E27FC236}">
                  <a16:creationId xmlns:a16="http://schemas.microsoft.com/office/drawing/2014/main" id="{43A47ADF-A1BF-4483-847D-9005F2BDC9CA}"/>
                </a:ext>
              </a:extLst>
            </p:cNvPr>
            <p:cNvSpPr/>
            <p:nvPr/>
          </p:nvSpPr>
          <p:spPr>
            <a:xfrm flipV="1">
              <a:off x="10503710" y="1392739"/>
              <a:ext cx="630300" cy="312653"/>
            </a:xfrm>
            <a:prstGeom prst="trapezoid">
              <a:avLst>
                <a:gd name="adj" fmla="val 26926"/>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0" name="グループ化 49">
              <a:extLst>
                <a:ext uri="{FF2B5EF4-FFF2-40B4-BE49-F238E27FC236}">
                  <a16:creationId xmlns:a16="http://schemas.microsoft.com/office/drawing/2014/main" id="{18FBEF66-4415-46F0-A4FE-0FCB0A3A9D45}"/>
                </a:ext>
              </a:extLst>
            </p:cNvPr>
            <p:cNvGrpSpPr/>
            <p:nvPr/>
          </p:nvGrpSpPr>
          <p:grpSpPr>
            <a:xfrm>
              <a:off x="10503710" y="1017320"/>
              <a:ext cx="559743" cy="291368"/>
              <a:chOff x="8896952" y="1032376"/>
              <a:chExt cx="764340" cy="397868"/>
            </a:xfrm>
          </p:grpSpPr>
          <p:cxnSp>
            <p:nvCxnSpPr>
              <p:cNvPr id="52" name="直線コネクタ 51">
                <a:extLst>
                  <a:ext uri="{FF2B5EF4-FFF2-40B4-BE49-F238E27FC236}">
                    <a16:creationId xmlns:a16="http://schemas.microsoft.com/office/drawing/2014/main" id="{3967CC48-307B-496E-8438-D37A27BBC254}"/>
                  </a:ext>
                </a:extLst>
              </p:cNvPr>
              <p:cNvCxnSpPr>
                <a:cxnSpLocks/>
              </p:cNvCxnSpPr>
              <p:nvPr/>
            </p:nvCxnSpPr>
            <p:spPr>
              <a:xfrm>
                <a:off x="8943604" y="1302740"/>
                <a:ext cx="476075" cy="0"/>
              </a:xfrm>
              <a:prstGeom prst="line">
                <a:avLst/>
              </a:prstGeom>
              <a:solidFill>
                <a:schemeClr val="tx2">
                  <a:lumMod val="20000"/>
                  <a:lumOff val="80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直角三角形 52">
                <a:extLst>
                  <a:ext uri="{FF2B5EF4-FFF2-40B4-BE49-F238E27FC236}">
                    <a16:creationId xmlns:a16="http://schemas.microsoft.com/office/drawing/2014/main" id="{FAC30EE8-1D57-491B-A860-3D68B9B69AD1}"/>
                  </a:ext>
                </a:extLst>
              </p:cNvPr>
              <p:cNvSpPr/>
              <p:nvPr/>
            </p:nvSpPr>
            <p:spPr>
              <a:xfrm rot="2247743" flipH="1">
                <a:off x="9404495" y="1032376"/>
                <a:ext cx="256797" cy="397867"/>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直角三角形 53">
                <a:extLst>
                  <a:ext uri="{FF2B5EF4-FFF2-40B4-BE49-F238E27FC236}">
                    <a16:creationId xmlns:a16="http://schemas.microsoft.com/office/drawing/2014/main" id="{2B295338-E6BD-4BC8-8B34-8FECAC9E04E2}"/>
                  </a:ext>
                </a:extLst>
              </p:cNvPr>
              <p:cNvSpPr/>
              <p:nvPr/>
            </p:nvSpPr>
            <p:spPr>
              <a:xfrm rot="19352257">
                <a:off x="8896952" y="1032378"/>
                <a:ext cx="256796" cy="397866"/>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1" name="フリーフォーム: 図形 50">
              <a:extLst>
                <a:ext uri="{FF2B5EF4-FFF2-40B4-BE49-F238E27FC236}">
                  <a16:creationId xmlns:a16="http://schemas.microsoft.com/office/drawing/2014/main" id="{282754E9-67AD-49A1-B789-186A973CE7F0}"/>
                </a:ext>
              </a:extLst>
            </p:cNvPr>
            <p:cNvSpPr/>
            <p:nvPr/>
          </p:nvSpPr>
          <p:spPr>
            <a:xfrm rot="21216852">
              <a:off x="10167612" y="587139"/>
              <a:ext cx="1375429" cy="690729"/>
            </a:xfrm>
            <a:custGeom>
              <a:avLst/>
              <a:gdLst>
                <a:gd name="connsiteX0" fmla="*/ 969625 w 1375429"/>
                <a:gd name="connsiteY0" fmla="*/ 12532 h 690729"/>
                <a:gd name="connsiteX1" fmla="*/ 1374592 w 1375429"/>
                <a:gd name="connsiteY1" fmla="*/ 430125 h 690729"/>
                <a:gd name="connsiteX2" fmla="*/ 932373 w 1375429"/>
                <a:gd name="connsiteY2" fmla="*/ 403764 h 690729"/>
                <a:gd name="connsiteX3" fmla="*/ 897040 w 1375429"/>
                <a:gd name="connsiteY3" fmla="*/ 443484 h 690729"/>
                <a:gd name="connsiteX4" fmla="*/ 565787 w 1375429"/>
                <a:gd name="connsiteY4" fmla="*/ 621267 h 690729"/>
                <a:gd name="connsiteX5" fmla="*/ 222012 w 1375429"/>
                <a:gd name="connsiteY5" fmla="*/ 690375 h 690729"/>
                <a:gd name="connsiteX6" fmla="*/ 298649 w 1375429"/>
                <a:gd name="connsiteY6" fmla="*/ 335414 h 690729"/>
                <a:gd name="connsiteX7" fmla="*/ 308652 w 1375429"/>
                <a:gd name="connsiteY7" fmla="*/ 336077 h 690729"/>
                <a:gd name="connsiteX8" fmla="*/ 321377 w 1375429"/>
                <a:gd name="connsiteY8" fmla="*/ 288272 h 690729"/>
                <a:gd name="connsiteX9" fmla="*/ 860914 w 1375429"/>
                <a:gd name="connsiteY9" fmla="*/ 420 h 690729"/>
                <a:gd name="connsiteX10" fmla="*/ 969625 w 1375429"/>
                <a:gd name="connsiteY10" fmla="*/ 12532 h 69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5429" h="690729">
                  <a:moveTo>
                    <a:pt x="969625" y="12532"/>
                  </a:moveTo>
                  <a:cubicBezTo>
                    <a:pt x="1214155" y="59431"/>
                    <a:pt x="1389074" y="232033"/>
                    <a:pt x="1374592" y="430125"/>
                  </a:cubicBezTo>
                  <a:lnTo>
                    <a:pt x="932373" y="403764"/>
                  </a:lnTo>
                  <a:lnTo>
                    <a:pt x="897040" y="443484"/>
                  </a:lnTo>
                  <a:cubicBezTo>
                    <a:pt x="823342" y="508612"/>
                    <a:pt x="703916" y="573491"/>
                    <a:pt x="565787" y="621267"/>
                  </a:cubicBezTo>
                  <a:cubicBezTo>
                    <a:pt x="446187" y="662636"/>
                    <a:pt x="323631" y="687273"/>
                    <a:pt x="222012" y="690375"/>
                  </a:cubicBezTo>
                  <a:cubicBezTo>
                    <a:pt x="-106172" y="700393"/>
                    <a:pt x="-62108" y="496302"/>
                    <a:pt x="298649" y="335414"/>
                  </a:cubicBezTo>
                  <a:lnTo>
                    <a:pt x="308652" y="336077"/>
                  </a:lnTo>
                  <a:lnTo>
                    <a:pt x="321377" y="288272"/>
                  </a:lnTo>
                  <a:cubicBezTo>
                    <a:pt x="391814" y="113673"/>
                    <a:pt x="611223" y="-8101"/>
                    <a:pt x="860914" y="420"/>
                  </a:cubicBezTo>
                  <a:cubicBezTo>
                    <a:pt x="898338" y="1697"/>
                    <a:pt x="934692" y="5832"/>
                    <a:pt x="969625" y="12532"/>
                  </a:cubicBezTo>
                  <a:close/>
                </a:path>
              </a:pathLst>
            </a:custGeom>
            <a:solidFill>
              <a:schemeClr val="tx1">
                <a:lumMod val="75000"/>
                <a:lumOff val="2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フリーフォーム: 図形 56">
            <a:extLst>
              <a:ext uri="{FF2B5EF4-FFF2-40B4-BE49-F238E27FC236}">
                <a16:creationId xmlns:a16="http://schemas.microsoft.com/office/drawing/2014/main" id="{01BE14AD-B674-4C29-ACDF-2A3F6F99DF76}"/>
              </a:ext>
            </a:extLst>
          </p:cNvPr>
          <p:cNvSpPr/>
          <p:nvPr/>
        </p:nvSpPr>
        <p:spPr>
          <a:xfrm rot="16200000" flipV="1">
            <a:off x="1159284" y="3248991"/>
            <a:ext cx="1228102" cy="1024113"/>
          </a:xfrm>
          <a:custGeom>
            <a:avLst/>
            <a:gdLst>
              <a:gd name="connsiteX0" fmla="*/ 0 w 1895912"/>
              <a:gd name="connsiteY0" fmla="*/ 771787 h 771787"/>
              <a:gd name="connsiteX1" fmla="*/ 461394 w 1895912"/>
              <a:gd name="connsiteY1" fmla="*/ 369116 h 771787"/>
              <a:gd name="connsiteX2" fmla="*/ 1140903 w 1895912"/>
              <a:gd name="connsiteY2" fmla="*/ 92279 h 771787"/>
              <a:gd name="connsiteX3" fmla="*/ 1895912 w 1895912"/>
              <a:gd name="connsiteY3" fmla="*/ 0 h 771787"/>
            </a:gdLst>
            <a:ahLst/>
            <a:cxnLst>
              <a:cxn ang="0">
                <a:pos x="connsiteX0" y="connsiteY0"/>
              </a:cxn>
              <a:cxn ang="0">
                <a:pos x="connsiteX1" y="connsiteY1"/>
              </a:cxn>
              <a:cxn ang="0">
                <a:pos x="connsiteX2" y="connsiteY2"/>
              </a:cxn>
              <a:cxn ang="0">
                <a:pos x="connsiteX3" y="connsiteY3"/>
              </a:cxn>
            </a:cxnLst>
            <a:rect l="l" t="t" r="r" b="b"/>
            <a:pathLst>
              <a:path w="1895912" h="771787">
                <a:moveTo>
                  <a:pt x="0" y="771787"/>
                </a:moveTo>
                <a:cubicBezTo>
                  <a:pt x="135622" y="627077"/>
                  <a:pt x="271244" y="482367"/>
                  <a:pt x="461394" y="369116"/>
                </a:cubicBezTo>
                <a:cubicBezTo>
                  <a:pt x="651544" y="255865"/>
                  <a:pt x="901817" y="153798"/>
                  <a:pt x="1140903" y="92279"/>
                </a:cubicBezTo>
                <a:cubicBezTo>
                  <a:pt x="1379989" y="30760"/>
                  <a:pt x="1637950" y="15380"/>
                  <a:pt x="1895912" y="0"/>
                </a:cubicBezTo>
              </a:path>
            </a:pathLst>
          </a:custGeom>
          <a:noFill/>
          <a:ln w="57150">
            <a:solidFill>
              <a:schemeClr val="bg1">
                <a:lumMod val="65000"/>
              </a:schemeClr>
            </a:solidFill>
            <a:headEnd type="none" w="med" len="med"/>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DE738B56-EEE9-44C6-98FF-DFFB4B1C3265}"/>
              </a:ext>
            </a:extLst>
          </p:cNvPr>
          <p:cNvSpPr txBox="1"/>
          <p:nvPr/>
        </p:nvSpPr>
        <p:spPr>
          <a:xfrm>
            <a:off x="1144739" y="3611067"/>
            <a:ext cx="1433405" cy="646331"/>
          </a:xfrm>
          <a:prstGeom prst="rect">
            <a:avLst/>
          </a:prstGeom>
          <a:noFill/>
        </p:spPr>
        <p:txBody>
          <a:bodyPr wrap="non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サービス妨害</a:t>
            </a:r>
            <a:endParaRPr kumimoji="1" lang="en-US" altLang="ja-JP" dirty="0">
              <a:latin typeface="HGP創英角ｺﾞｼｯｸUB" panose="020B0900000000000000" pitchFamily="50" charset="-128"/>
              <a:ea typeface="HGP創英角ｺﾞｼｯｸUB" panose="020B0900000000000000" pitchFamily="50" charset="-128"/>
            </a:endParaRPr>
          </a:p>
          <a:p>
            <a:pPr algn="ctr"/>
            <a:r>
              <a:rPr kumimoji="1" lang="ja-JP" altLang="en-US" dirty="0">
                <a:latin typeface="HGP創英角ｺﾞｼｯｸUB" panose="020B0900000000000000" pitchFamily="50" charset="-128"/>
                <a:ea typeface="HGP創英角ｺﾞｼｯｸUB" panose="020B0900000000000000" pitchFamily="50" charset="-128"/>
              </a:rPr>
              <a:t>に注意</a:t>
            </a:r>
          </a:p>
        </p:txBody>
      </p:sp>
      <p:sp>
        <p:nvSpPr>
          <p:cNvPr id="59" name="爆発: 14 pt 58">
            <a:extLst>
              <a:ext uri="{FF2B5EF4-FFF2-40B4-BE49-F238E27FC236}">
                <a16:creationId xmlns:a16="http://schemas.microsoft.com/office/drawing/2014/main" id="{2F32305F-9DBE-42DA-BCE1-4FF06F7DB42D}"/>
              </a:ext>
            </a:extLst>
          </p:cNvPr>
          <p:cNvSpPr/>
          <p:nvPr/>
        </p:nvSpPr>
        <p:spPr>
          <a:xfrm>
            <a:off x="1508951" y="2138886"/>
            <a:ext cx="1552882" cy="1097811"/>
          </a:xfrm>
          <a:prstGeom prst="irregularSeal2">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b="1">
                <a:latin typeface="Arial" panose="020B0604020202020204" pitchFamily="34" charset="0"/>
                <a:cs typeface="Arial" panose="020B0604020202020204" pitchFamily="34" charset="0"/>
              </a:rPr>
              <a:t>Bomb</a:t>
            </a:r>
            <a:endParaRPr kumimoji="1" lang="ja-JP" altLang="en-US" b="1" dirty="0">
              <a:latin typeface="Arial" panose="020B0604020202020204" pitchFamily="34" charset="0"/>
              <a:cs typeface="Arial" panose="020B0604020202020204" pitchFamily="34" charset="0"/>
            </a:endParaRPr>
          </a:p>
        </p:txBody>
      </p:sp>
      <p:sp>
        <p:nvSpPr>
          <p:cNvPr id="60" name="乗算記号 59">
            <a:extLst>
              <a:ext uri="{FF2B5EF4-FFF2-40B4-BE49-F238E27FC236}">
                <a16:creationId xmlns:a16="http://schemas.microsoft.com/office/drawing/2014/main" id="{FDE70EF4-7D84-4B83-910B-3EC6E96AF94C}"/>
              </a:ext>
            </a:extLst>
          </p:cNvPr>
          <p:cNvSpPr/>
          <p:nvPr/>
        </p:nvSpPr>
        <p:spPr>
          <a:xfrm>
            <a:off x="2727777" y="1334781"/>
            <a:ext cx="2914910" cy="3781785"/>
          </a:xfrm>
          <a:prstGeom prst="mathMultiply">
            <a:avLst>
              <a:gd name="adj1" fmla="val 5380"/>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5">
            <a:extLst>
              <a:ext uri="{FF2B5EF4-FFF2-40B4-BE49-F238E27FC236}">
                <a16:creationId xmlns:a16="http://schemas.microsoft.com/office/drawing/2014/main" id="{EE2AE9AC-87F4-4E77-BCAB-342FFD3B260A}"/>
              </a:ext>
            </a:extLst>
          </p:cNvPr>
          <p:cNvGrpSpPr/>
          <p:nvPr/>
        </p:nvGrpSpPr>
        <p:grpSpPr>
          <a:xfrm>
            <a:off x="4568977" y="2250838"/>
            <a:ext cx="2214694" cy="369332"/>
            <a:chOff x="4568977" y="2629483"/>
            <a:chExt cx="2214694" cy="369332"/>
          </a:xfrm>
        </p:grpSpPr>
        <p:cxnSp>
          <p:nvCxnSpPr>
            <p:cNvPr id="61" name="直線矢印コネクタ 60">
              <a:extLst>
                <a:ext uri="{FF2B5EF4-FFF2-40B4-BE49-F238E27FC236}">
                  <a16:creationId xmlns:a16="http://schemas.microsoft.com/office/drawing/2014/main" id="{048D9103-BBBF-48AB-BF43-66CC69F51578}"/>
                </a:ext>
              </a:extLst>
            </p:cNvPr>
            <p:cNvCxnSpPr>
              <a:cxnSpLocks/>
            </p:cNvCxnSpPr>
            <p:nvPr/>
          </p:nvCxnSpPr>
          <p:spPr>
            <a:xfrm flipH="1">
              <a:off x="4568977" y="2967130"/>
              <a:ext cx="2214694" cy="0"/>
            </a:xfrm>
            <a:prstGeom prst="straightConnector1">
              <a:avLst/>
            </a:prstGeom>
            <a:ln w="57150">
              <a:solidFill>
                <a:srgbClr val="FF0000"/>
              </a:solidFill>
              <a:prstDash val="sysDot"/>
              <a:tailEnd type="arrow" w="sm" len="sm"/>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44D4DBC0-E367-4CEC-98F0-7AE0E935BF28}"/>
                </a:ext>
              </a:extLst>
            </p:cNvPr>
            <p:cNvSpPr txBox="1"/>
            <p:nvPr/>
          </p:nvSpPr>
          <p:spPr>
            <a:xfrm>
              <a:off x="5422244" y="2629483"/>
              <a:ext cx="530915" cy="369332"/>
            </a:xfrm>
            <a:prstGeom prst="rect">
              <a:avLst/>
            </a:prstGeom>
            <a:noFill/>
          </p:spPr>
          <p:txBody>
            <a:bodyPr wrap="none" rtlCol="0">
              <a:spAutoFit/>
            </a:bodyPr>
            <a:lstStyle/>
            <a:p>
              <a:r>
                <a:rPr kumimoji="1" lang="en-US" altLang="ja-JP" b="1" dirty="0">
                  <a:solidFill>
                    <a:srgbClr val="FF0000"/>
                  </a:solidFill>
                  <a:latin typeface="Arial" panose="020B0604020202020204" pitchFamily="34" charset="0"/>
                  <a:cs typeface="Arial" panose="020B0604020202020204" pitchFamily="34" charset="0"/>
                </a:rPr>
                <a:t>NG</a:t>
              </a:r>
              <a:endParaRPr kumimoji="1" lang="ja-JP" altLang="en-US" b="1" dirty="0">
                <a:solidFill>
                  <a:srgbClr val="FF0000"/>
                </a:solidFill>
                <a:latin typeface="Arial" panose="020B0604020202020204" pitchFamily="34" charset="0"/>
                <a:cs typeface="Arial" panose="020B0604020202020204" pitchFamily="34" charset="0"/>
              </a:endParaRPr>
            </a:p>
          </p:txBody>
        </p:sp>
      </p:grpSp>
      <p:grpSp>
        <p:nvGrpSpPr>
          <p:cNvPr id="79" name="グループ化 78">
            <a:extLst>
              <a:ext uri="{FF2B5EF4-FFF2-40B4-BE49-F238E27FC236}">
                <a16:creationId xmlns:a16="http://schemas.microsoft.com/office/drawing/2014/main" id="{92E4A3D9-3945-4E0A-881D-FE9C41BF2EDC}"/>
              </a:ext>
            </a:extLst>
          </p:cNvPr>
          <p:cNvGrpSpPr/>
          <p:nvPr/>
        </p:nvGrpSpPr>
        <p:grpSpPr>
          <a:xfrm>
            <a:off x="4568977" y="3629217"/>
            <a:ext cx="2214694" cy="369332"/>
            <a:chOff x="4568977" y="4005767"/>
            <a:chExt cx="2214694" cy="369332"/>
          </a:xfrm>
        </p:grpSpPr>
        <p:cxnSp>
          <p:nvCxnSpPr>
            <p:cNvPr id="62" name="直線矢印コネクタ 61">
              <a:extLst>
                <a:ext uri="{FF2B5EF4-FFF2-40B4-BE49-F238E27FC236}">
                  <a16:creationId xmlns:a16="http://schemas.microsoft.com/office/drawing/2014/main" id="{E60E2211-C241-42BF-B7FB-B0EC7F67FCCB}"/>
                </a:ext>
              </a:extLst>
            </p:cNvPr>
            <p:cNvCxnSpPr>
              <a:cxnSpLocks/>
            </p:cNvCxnSpPr>
            <p:nvPr/>
          </p:nvCxnSpPr>
          <p:spPr>
            <a:xfrm flipH="1">
              <a:off x="4568977" y="4351045"/>
              <a:ext cx="2214694" cy="0"/>
            </a:xfrm>
            <a:prstGeom prst="straightConnector1">
              <a:avLst/>
            </a:prstGeom>
            <a:ln w="57150">
              <a:solidFill>
                <a:srgbClr val="FF0000"/>
              </a:solidFill>
              <a:prstDash val="sysDot"/>
              <a:tailEnd type="arrow" w="sm" len="sm"/>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A3895C02-A043-47BF-868C-98641EB66713}"/>
                </a:ext>
              </a:extLst>
            </p:cNvPr>
            <p:cNvSpPr txBox="1"/>
            <p:nvPr/>
          </p:nvSpPr>
          <p:spPr>
            <a:xfrm>
              <a:off x="5422244" y="4005767"/>
              <a:ext cx="530915" cy="369332"/>
            </a:xfrm>
            <a:prstGeom prst="rect">
              <a:avLst/>
            </a:prstGeom>
            <a:noFill/>
          </p:spPr>
          <p:txBody>
            <a:bodyPr wrap="none" rtlCol="0">
              <a:spAutoFit/>
            </a:bodyPr>
            <a:lstStyle/>
            <a:p>
              <a:r>
                <a:rPr kumimoji="1" lang="en-US" altLang="ja-JP" b="1" dirty="0">
                  <a:solidFill>
                    <a:srgbClr val="FF0000"/>
                  </a:solidFill>
                  <a:latin typeface="Arial" panose="020B0604020202020204" pitchFamily="34" charset="0"/>
                  <a:cs typeface="Arial" panose="020B0604020202020204" pitchFamily="34" charset="0"/>
                </a:rPr>
                <a:t>NG</a:t>
              </a:r>
              <a:endParaRPr kumimoji="1" lang="ja-JP" altLang="en-US" b="1" dirty="0">
                <a:solidFill>
                  <a:srgbClr val="FF0000"/>
                </a:solidFill>
                <a:latin typeface="Arial" panose="020B0604020202020204" pitchFamily="34" charset="0"/>
                <a:cs typeface="Arial" panose="020B0604020202020204" pitchFamily="34" charset="0"/>
              </a:endParaRPr>
            </a:p>
          </p:txBody>
        </p:sp>
      </p:grpSp>
      <p:grpSp>
        <p:nvGrpSpPr>
          <p:cNvPr id="65" name="グループ化 64">
            <a:extLst>
              <a:ext uri="{FF2B5EF4-FFF2-40B4-BE49-F238E27FC236}">
                <a16:creationId xmlns:a16="http://schemas.microsoft.com/office/drawing/2014/main" id="{CD0568EB-5AC6-45FA-86BC-AD8E5A839554}"/>
              </a:ext>
            </a:extLst>
          </p:cNvPr>
          <p:cNvGrpSpPr/>
          <p:nvPr/>
        </p:nvGrpSpPr>
        <p:grpSpPr>
          <a:xfrm flipH="1">
            <a:off x="7375835" y="2055871"/>
            <a:ext cx="108396" cy="331488"/>
            <a:chOff x="402609" y="1894110"/>
            <a:chExt cx="150125" cy="405538"/>
          </a:xfrm>
        </p:grpSpPr>
        <p:cxnSp>
          <p:nvCxnSpPr>
            <p:cNvPr id="66" name="直線コネクタ 65">
              <a:extLst>
                <a:ext uri="{FF2B5EF4-FFF2-40B4-BE49-F238E27FC236}">
                  <a16:creationId xmlns:a16="http://schemas.microsoft.com/office/drawing/2014/main" id="{B5A96FB1-FE0C-4882-8B13-332F0E42A199}"/>
                </a:ext>
              </a:extLst>
            </p:cNvPr>
            <p:cNvCxnSpPr>
              <a:cxnSpLocks/>
            </p:cNvCxnSpPr>
            <p:nvPr/>
          </p:nvCxnSpPr>
          <p:spPr>
            <a:xfrm>
              <a:off x="402609" y="1894110"/>
              <a:ext cx="0" cy="4055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EA17B872-00C3-4DCD-8750-8175A513D6D7}"/>
                </a:ext>
              </a:extLst>
            </p:cNvPr>
            <p:cNvCxnSpPr>
              <a:cxnSpLocks/>
            </p:cNvCxnSpPr>
            <p:nvPr/>
          </p:nvCxnSpPr>
          <p:spPr>
            <a:xfrm>
              <a:off x="450376" y="1894110"/>
              <a:ext cx="0" cy="31232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73303DE0-3720-4518-B25F-4071F3545EC5}"/>
                </a:ext>
              </a:extLst>
            </p:cNvPr>
            <p:cNvCxnSpPr/>
            <p:nvPr/>
          </p:nvCxnSpPr>
          <p:spPr>
            <a:xfrm>
              <a:off x="504967" y="1894110"/>
              <a:ext cx="0" cy="23364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4F2138BD-6765-414A-8267-4D38BEBE1DFF}"/>
                </a:ext>
              </a:extLst>
            </p:cNvPr>
            <p:cNvCxnSpPr>
              <a:cxnSpLocks/>
            </p:cNvCxnSpPr>
            <p:nvPr/>
          </p:nvCxnSpPr>
          <p:spPr>
            <a:xfrm>
              <a:off x="552734" y="1894110"/>
              <a:ext cx="0" cy="16670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a:extLst>
              <a:ext uri="{FF2B5EF4-FFF2-40B4-BE49-F238E27FC236}">
                <a16:creationId xmlns:a16="http://schemas.microsoft.com/office/drawing/2014/main" id="{C9740098-C7CD-44E7-A32C-11D3BC2940E0}"/>
              </a:ext>
            </a:extLst>
          </p:cNvPr>
          <p:cNvGrpSpPr/>
          <p:nvPr/>
        </p:nvGrpSpPr>
        <p:grpSpPr>
          <a:xfrm flipH="1">
            <a:off x="7375835" y="3488994"/>
            <a:ext cx="108396" cy="331488"/>
            <a:chOff x="402609" y="1894110"/>
            <a:chExt cx="150125" cy="405538"/>
          </a:xfrm>
        </p:grpSpPr>
        <p:cxnSp>
          <p:nvCxnSpPr>
            <p:cNvPr id="71" name="直線コネクタ 70">
              <a:extLst>
                <a:ext uri="{FF2B5EF4-FFF2-40B4-BE49-F238E27FC236}">
                  <a16:creationId xmlns:a16="http://schemas.microsoft.com/office/drawing/2014/main" id="{43EDB5BD-E7DF-44A3-B41A-F04F193157C8}"/>
                </a:ext>
              </a:extLst>
            </p:cNvPr>
            <p:cNvCxnSpPr>
              <a:cxnSpLocks/>
            </p:cNvCxnSpPr>
            <p:nvPr/>
          </p:nvCxnSpPr>
          <p:spPr>
            <a:xfrm>
              <a:off x="402609" y="1894110"/>
              <a:ext cx="0" cy="4055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B3455789-9360-4242-B7B8-8B0BDB99996B}"/>
                </a:ext>
              </a:extLst>
            </p:cNvPr>
            <p:cNvCxnSpPr>
              <a:cxnSpLocks/>
            </p:cNvCxnSpPr>
            <p:nvPr/>
          </p:nvCxnSpPr>
          <p:spPr>
            <a:xfrm>
              <a:off x="450376" y="1894110"/>
              <a:ext cx="0" cy="31232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4A866619-0DA9-4391-80BC-F37AD20DAC3A}"/>
                </a:ext>
              </a:extLst>
            </p:cNvPr>
            <p:cNvCxnSpPr/>
            <p:nvPr/>
          </p:nvCxnSpPr>
          <p:spPr>
            <a:xfrm>
              <a:off x="504967" y="1894110"/>
              <a:ext cx="0" cy="23364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00B5C77E-AA79-4C2F-9B42-A711EE4799D2}"/>
                </a:ext>
              </a:extLst>
            </p:cNvPr>
            <p:cNvCxnSpPr>
              <a:cxnSpLocks/>
            </p:cNvCxnSpPr>
            <p:nvPr/>
          </p:nvCxnSpPr>
          <p:spPr>
            <a:xfrm>
              <a:off x="552734" y="1894110"/>
              <a:ext cx="0" cy="16670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75" name="グループ化 マウス">
            <a:extLst>
              <a:ext uri="{FF2B5EF4-FFF2-40B4-BE49-F238E27FC236}">
                <a16:creationId xmlns:a16="http://schemas.microsoft.com/office/drawing/2014/main" id="{F2792E73-541C-4470-9802-518249CB8F07}"/>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76" name="フローチャート: 論理積ゲート 75">
              <a:extLst>
                <a:ext uri="{FF2B5EF4-FFF2-40B4-BE49-F238E27FC236}">
                  <a16:creationId xmlns:a16="http://schemas.microsoft.com/office/drawing/2014/main" id="{9C365685-4A4E-4A15-A07A-B293B3AEDFAE}"/>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四角形: 上の 2 つの角を丸める 76">
              <a:extLst>
                <a:ext uri="{FF2B5EF4-FFF2-40B4-BE49-F238E27FC236}">
                  <a16:creationId xmlns:a16="http://schemas.microsoft.com/office/drawing/2014/main" id="{C124A937-D70F-452B-AD6B-51DE24D6AFCE}"/>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a:extLst>
                <a:ext uri="{FF2B5EF4-FFF2-40B4-BE49-F238E27FC236}">
                  <a16:creationId xmlns:a16="http://schemas.microsoft.com/office/drawing/2014/main" id="{6828E379-A4E8-48C1-9AB7-09FDACC280E9}"/>
                </a:ext>
              </a:extLst>
            </p:cNvPr>
            <p:cNvCxnSpPr>
              <a:cxnSpLocks/>
              <a:stCxn id="77" idx="3"/>
              <a:endCxn id="77"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6956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75"/>
                                        </p:tgtEl>
                                        <p:attrNameLst>
                                          <p:attrName>style.visibility</p:attrName>
                                        </p:attrNameLst>
                                      </p:cBhvr>
                                      <p:to>
                                        <p:strVal val="hidden"/>
                                      </p:to>
                                    </p:se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outVertical)">
                                      <p:cBhvr>
                                        <p:cTn id="13" dur="500"/>
                                        <p:tgtEl>
                                          <p:spTgt spid="4"/>
                                        </p:tgtEl>
                                      </p:cBhvr>
                                    </p:animEffec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7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500"/>
                                        <p:tgtEl>
                                          <p:spTgt spid="3">
                                            <p:txEl>
                                              <p:pRg st="1" end="1"/>
                                            </p:txEl>
                                          </p:spTgt>
                                        </p:tgtEl>
                                      </p:cBhvr>
                                    </p:animEffect>
                                  </p:childTnLst>
                                </p:cTn>
                              </p:par>
                              <p:par>
                                <p:cTn id="22" presetID="1" presetClass="exit" presetSubtype="0" fill="hold" nodeType="withEffect">
                                  <p:stCondLst>
                                    <p:cond delay="0"/>
                                  </p:stCondLst>
                                  <p:childTnLst>
                                    <p:set>
                                      <p:cBhvr>
                                        <p:cTn id="23" dur="1" fill="hold">
                                          <p:stCondLst>
                                            <p:cond delay="0"/>
                                          </p:stCondLst>
                                        </p:cTn>
                                        <p:tgtEl>
                                          <p:spTgt spid="75"/>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par>
                                <p:cTn id="28" presetID="10" presetClass="entr" presetSubtype="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childTnLst>
                          </p:cTn>
                        </p:par>
                        <p:par>
                          <p:cTn id="34" fill="hold">
                            <p:stCondLst>
                              <p:cond delay="1000"/>
                            </p:stCondLst>
                            <p:childTnLst>
                              <p:par>
                                <p:cTn id="35" presetID="22" presetClass="entr" presetSubtype="2" fill="hold"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right)">
                                      <p:cBhvr>
                                        <p:cTn id="37" dur="500"/>
                                        <p:tgtEl>
                                          <p:spTgt spid="42"/>
                                        </p:tgtEl>
                                      </p:cBhvr>
                                    </p:animEffect>
                                  </p:childTnLst>
                                </p:cTn>
                              </p:par>
                              <p:par>
                                <p:cTn id="38" presetID="22" presetClass="entr" presetSubtype="2" fill="hold"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right)">
                                      <p:cBhvr>
                                        <p:cTn id="40" dur="500"/>
                                        <p:tgtEl>
                                          <p:spTgt spid="45"/>
                                        </p:tgtEl>
                                      </p:cBhvr>
                                    </p:animEffect>
                                  </p:childTnLst>
                                </p:cTn>
                              </p:par>
                            </p:childTnLst>
                          </p:cTn>
                        </p:par>
                        <p:par>
                          <p:cTn id="41" fill="hold">
                            <p:stCondLst>
                              <p:cond delay="1500"/>
                            </p:stCondLst>
                            <p:childTnLst>
                              <p:par>
                                <p:cTn id="42" presetID="1" presetClass="entr" presetSubtype="0" fill="hold" nodeType="afterEffect">
                                  <p:stCondLst>
                                    <p:cond delay="0"/>
                                  </p:stCondLst>
                                  <p:childTnLst>
                                    <p:set>
                                      <p:cBhvr>
                                        <p:cTn id="43" dur="1" fill="hold">
                                          <p:stCondLst>
                                            <p:cond delay="0"/>
                                          </p:stCondLst>
                                        </p:cTn>
                                        <p:tgtEl>
                                          <p:spTgt spid="7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left)">
                                      <p:cBhvr>
                                        <p:cTn id="48" dur="500"/>
                                        <p:tgtEl>
                                          <p:spTgt spid="3">
                                            <p:txEl>
                                              <p:pRg st="2" end="2"/>
                                            </p:txEl>
                                          </p:spTgt>
                                        </p:tgtEl>
                                      </p:cBhvr>
                                    </p:animEffect>
                                  </p:childTnLst>
                                </p:cTn>
                              </p:par>
                              <p:par>
                                <p:cTn id="49" presetID="1" presetClass="exit" presetSubtype="0" fill="hold" nodeType="withEffect">
                                  <p:stCondLst>
                                    <p:cond delay="0"/>
                                  </p:stCondLst>
                                  <p:childTnLst>
                                    <p:set>
                                      <p:cBhvr>
                                        <p:cTn id="50" dur="1" fill="hold">
                                          <p:stCondLst>
                                            <p:cond delay="0"/>
                                          </p:stCondLst>
                                        </p:cTn>
                                        <p:tgtEl>
                                          <p:spTgt spid="75"/>
                                        </p:tgtEl>
                                        <p:attrNameLst>
                                          <p:attrName>style.visibility</p:attrName>
                                        </p:attrNameLst>
                                      </p:cBhvr>
                                      <p:to>
                                        <p:strVal val="hidden"/>
                                      </p:to>
                                    </p:se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fade">
                                      <p:cBhvr>
                                        <p:cTn id="54" dur="500"/>
                                        <p:tgtEl>
                                          <p:spTgt spid="47"/>
                                        </p:tgtEl>
                                      </p:cBhvr>
                                    </p:animEffect>
                                  </p:childTnLst>
                                </p:cTn>
                              </p:par>
                            </p:childTnLst>
                          </p:cTn>
                        </p:par>
                        <p:par>
                          <p:cTn id="55" fill="hold">
                            <p:stCondLst>
                              <p:cond delay="1000"/>
                            </p:stCondLst>
                            <p:childTnLst>
                              <p:par>
                                <p:cTn id="56" presetID="22" presetClass="entr" presetSubtype="4" fill="hold" grpId="0" nodeType="after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wipe(down)">
                                      <p:cBhvr>
                                        <p:cTn id="58" dur="500"/>
                                        <p:tgtEl>
                                          <p:spTgt spid="57"/>
                                        </p:tgtEl>
                                      </p:cBhvr>
                                    </p:animEffect>
                                  </p:childTnLst>
                                </p:cTn>
                              </p:par>
                            </p:childTnLst>
                          </p:cTn>
                        </p:par>
                        <p:par>
                          <p:cTn id="59" fill="hold">
                            <p:stCondLst>
                              <p:cond delay="1500"/>
                            </p:stCondLst>
                            <p:childTnLst>
                              <p:par>
                                <p:cTn id="60" presetID="53" presetClass="entr" presetSubtype="16" fill="hold" grpId="0" nodeType="after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p:cTn id="62" dur="500" fill="hold"/>
                                        <p:tgtEl>
                                          <p:spTgt spid="59"/>
                                        </p:tgtEl>
                                        <p:attrNameLst>
                                          <p:attrName>ppt_w</p:attrName>
                                        </p:attrNameLst>
                                      </p:cBhvr>
                                      <p:tavLst>
                                        <p:tav tm="0">
                                          <p:val>
                                            <p:fltVal val="0"/>
                                          </p:val>
                                        </p:tav>
                                        <p:tav tm="100000">
                                          <p:val>
                                            <p:strVal val="#ppt_w"/>
                                          </p:val>
                                        </p:tav>
                                      </p:tavLst>
                                    </p:anim>
                                    <p:anim calcmode="lin" valueType="num">
                                      <p:cBhvr>
                                        <p:cTn id="63" dur="500" fill="hold"/>
                                        <p:tgtEl>
                                          <p:spTgt spid="59"/>
                                        </p:tgtEl>
                                        <p:attrNameLst>
                                          <p:attrName>ppt_h</p:attrName>
                                        </p:attrNameLst>
                                      </p:cBhvr>
                                      <p:tavLst>
                                        <p:tav tm="0">
                                          <p:val>
                                            <p:fltVal val="0"/>
                                          </p:val>
                                        </p:tav>
                                        <p:tav tm="100000">
                                          <p:val>
                                            <p:strVal val="#ppt_h"/>
                                          </p:val>
                                        </p:tav>
                                      </p:tavLst>
                                    </p:anim>
                                    <p:animEffect transition="in" filter="fade">
                                      <p:cBhvr>
                                        <p:cTn id="64" dur="500"/>
                                        <p:tgtEl>
                                          <p:spTgt spid="59"/>
                                        </p:tgtEl>
                                      </p:cBhvr>
                                    </p:animEffect>
                                  </p:childTnLst>
                                </p:cTn>
                              </p:par>
                            </p:childTnLst>
                          </p:cTn>
                        </p:par>
                        <p:par>
                          <p:cTn id="65" fill="hold">
                            <p:stCondLst>
                              <p:cond delay="2000"/>
                            </p:stCondLst>
                            <p:childTnLst>
                              <p:par>
                                <p:cTn id="66" presetID="10" presetClass="entr" presetSubtype="0" fill="hold" grpId="0" nodeType="after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fade">
                                      <p:cBhvr>
                                        <p:cTn id="68" dur="500"/>
                                        <p:tgtEl>
                                          <p:spTgt spid="60"/>
                                        </p:tgtEl>
                                      </p:cBhvr>
                                    </p:animEffect>
                                  </p:childTnLst>
                                </p:cTn>
                              </p:par>
                            </p:childTnLst>
                          </p:cTn>
                        </p:par>
                        <p:par>
                          <p:cTn id="69" fill="hold">
                            <p:stCondLst>
                              <p:cond delay="2500"/>
                            </p:stCondLst>
                            <p:childTnLst>
                              <p:par>
                                <p:cTn id="70" presetID="22" presetClass="exit" presetSubtype="2" fill="hold" nodeType="afterEffect">
                                  <p:stCondLst>
                                    <p:cond delay="0"/>
                                  </p:stCondLst>
                                  <p:childTnLst>
                                    <p:animEffect transition="out" filter="wipe(right)">
                                      <p:cBhvr>
                                        <p:cTn id="71" dur="500"/>
                                        <p:tgtEl>
                                          <p:spTgt spid="42"/>
                                        </p:tgtEl>
                                      </p:cBhvr>
                                    </p:animEffect>
                                    <p:set>
                                      <p:cBhvr>
                                        <p:cTn id="72" dur="1" fill="hold">
                                          <p:stCondLst>
                                            <p:cond delay="499"/>
                                          </p:stCondLst>
                                        </p:cTn>
                                        <p:tgtEl>
                                          <p:spTgt spid="42"/>
                                        </p:tgtEl>
                                        <p:attrNameLst>
                                          <p:attrName>style.visibility</p:attrName>
                                        </p:attrNameLst>
                                      </p:cBhvr>
                                      <p:to>
                                        <p:strVal val="hidden"/>
                                      </p:to>
                                    </p:set>
                                  </p:childTnLst>
                                </p:cTn>
                              </p:par>
                              <p:par>
                                <p:cTn id="73" presetID="22" presetClass="exit" presetSubtype="2" fill="hold" nodeType="withEffect">
                                  <p:stCondLst>
                                    <p:cond delay="0"/>
                                  </p:stCondLst>
                                  <p:childTnLst>
                                    <p:animEffect transition="out" filter="wipe(right)">
                                      <p:cBhvr>
                                        <p:cTn id="74" dur="500"/>
                                        <p:tgtEl>
                                          <p:spTgt spid="45"/>
                                        </p:tgtEl>
                                      </p:cBhvr>
                                    </p:animEffect>
                                    <p:set>
                                      <p:cBhvr>
                                        <p:cTn id="75" dur="1" fill="hold">
                                          <p:stCondLst>
                                            <p:cond delay="499"/>
                                          </p:stCondLst>
                                        </p:cTn>
                                        <p:tgtEl>
                                          <p:spTgt spid="45"/>
                                        </p:tgtEl>
                                        <p:attrNameLst>
                                          <p:attrName>style.visibility</p:attrName>
                                        </p:attrNameLst>
                                      </p:cBhvr>
                                      <p:to>
                                        <p:strVal val="hidden"/>
                                      </p:to>
                                    </p:set>
                                  </p:childTnLst>
                                </p:cTn>
                              </p:par>
                              <p:par>
                                <p:cTn id="76" presetID="22" presetClass="entr" presetSubtype="2" fill="hold" nodeType="with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wipe(right)">
                                      <p:cBhvr>
                                        <p:cTn id="78" dur="500"/>
                                        <p:tgtEl>
                                          <p:spTgt spid="46"/>
                                        </p:tgtEl>
                                      </p:cBhvr>
                                    </p:animEffect>
                                  </p:childTnLst>
                                </p:cTn>
                              </p:par>
                              <p:par>
                                <p:cTn id="79" presetID="22" presetClass="entr" presetSubtype="2" fill="hold" nodeType="with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wipe(right)">
                                      <p:cBhvr>
                                        <p:cTn id="81" dur="500"/>
                                        <p:tgtEl>
                                          <p:spTgt spid="79"/>
                                        </p:tgtEl>
                                      </p:cBhvr>
                                    </p:animEffect>
                                  </p:childTnLst>
                                </p:cTn>
                              </p:par>
                            </p:childTnLst>
                          </p:cTn>
                        </p:par>
                        <p:par>
                          <p:cTn id="82" fill="hold">
                            <p:stCondLst>
                              <p:cond delay="3000"/>
                            </p:stCondLst>
                            <p:childTnLst>
                              <p:par>
                                <p:cTn id="83" presetID="22" presetClass="entr" presetSubtype="1" fill="hold" nodeType="afterEffect">
                                  <p:stCondLst>
                                    <p:cond delay="0"/>
                                  </p:stCondLst>
                                  <p:childTnLst>
                                    <p:set>
                                      <p:cBhvr>
                                        <p:cTn id="84" dur="1" fill="hold">
                                          <p:stCondLst>
                                            <p:cond delay="0"/>
                                          </p:stCondLst>
                                        </p:cTn>
                                        <p:tgtEl>
                                          <p:spTgt spid="65"/>
                                        </p:tgtEl>
                                        <p:attrNameLst>
                                          <p:attrName>style.visibility</p:attrName>
                                        </p:attrNameLst>
                                      </p:cBhvr>
                                      <p:to>
                                        <p:strVal val="visible"/>
                                      </p:to>
                                    </p:set>
                                    <p:animEffect transition="in" filter="wipe(up)">
                                      <p:cBhvr>
                                        <p:cTn id="85" dur="500"/>
                                        <p:tgtEl>
                                          <p:spTgt spid="65"/>
                                        </p:tgtEl>
                                      </p:cBhvr>
                                    </p:animEffect>
                                  </p:childTnLst>
                                </p:cTn>
                              </p:par>
                              <p:par>
                                <p:cTn id="86" presetID="22" presetClass="entr" presetSubtype="1" fill="hold" nodeType="withEffect">
                                  <p:stCondLst>
                                    <p:cond delay="0"/>
                                  </p:stCondLst>
                                  <p:childTnLst>
                                    <p:set>
                                      <p:cBhvr>
                                        <p:cTn id="87" dur="1" fill="hold">
                                          <p:stCondLst>
                                            <p:cond delay="0"/>
                                          </p:stCondLst>
                                        </p:cTn>
                                        <p:tgtEl>
                                          <p:spTgt spid="70"/>
                                        </p:tgtEl>
                                        <p:attrNameLst>
                                          <p:attrName>style.visibility</p:attrName>
                                        </p:attrNameLst>
                                      </p:cBhvr>
                                      <p:to>
                                        <p:strVal val="visible"/>
                                      </p:to>
                                    </p:set>
                                    <p:animEffect transition="in" filter="wipe(up)">
                                      <p:cBhvr>
                                        <p:cTn id="88" dur="500"/>
                                        <p:tgtEl>
                                          <p:spTgt spid="70"/>
                                        </p:tgtEl>
                                      </p:cBhvr>
                                    </p:animEffect>
                                  </p:childTnLst>
                                </p:cTn>
                              </p:par>
                            </p:childTnLst>
                          </p:cTn>
                        </p:par>
                        <p:par>
                          <p:cTn id="89" fill="hold">
                            <p:stCondLst>
                              <p:cond delay="3500"/>
                            </p:stCondLst>
                            <p:childTnLst>
                              <p:par>
                                <p:cTn id="90" presetID="10" presetClass="entr" presetSubtype="0" fill="hold" grpId="0" nodeType="afterEffect">
                                  <p:stCondLst>
                                    <p:cond delay="0"/>
                                  </p:stCondLst>
                                  <p:childTnLst>
                                    <p:set>
                                      <p:cBhvr>
                                        <p:cTn id="91" dur="1" fill="hold">
                                          <p:stCondLst>
                                            <p:cond delay="0"/>
                                          </p:stCondLst>
                                        </p:cTn>
                                        <p:tgtEl>
                                          <p:spTgt spid="58"/>
                                        </p:tgtEl>
                                        <p:attrNameLst>
                                          <p:attrName>style.visibility</p:attrName>
                                        </p:attrNameLst>
                                      </p:cBhvr>
                                      <p:to>
                                        <p:strVal val="visible"/>
                                      </p:to>
                                    </p:set>
                                    <p:animEffect transition="in" filter="fade">
                                      <p:cBhvr>
                                        <p:cTn id="92" dur="500"/>
                                        <p:tgtEl>
                                          <p:spTgt spid="58"/>
                                        </p:tgtEl>
                                      </p:cBhvr>
                                    </p:animEffect>
                                  </p:childTnLst>
                                </p:cTn>
                              </p:par>
                            </p:childTnLst>
                          </p:cTn>
                        </p:par>
                        <p:par>
                          <p:cTn id="93" fill="hold">
                            <p:stCondLst>
                              <p:cond delay="4000"/>
                            </p:stCondLst>
                            <p:childTnLst>
                              <p:par>
                                <p:cTn id="94" presetID="1" presetClass="entr" presetSubtype="0" fill="hold" nodeType="afterEffect">
                                  <p:stCondLst>
                                    <p:cond delay="0"/>
                                  </p:stCondLst>
                                  <p:childTnLst>
                                    <p:set>
                                      <p:cBhvr>
                                        <p:cTn id="95"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7" grpId="0" animBg="1"/>
      <p:bldP spid="58" grpId="0"/>
      <p:bldP spid="59" grpId="0" animBg="1"/>
      <p:bldP spid="6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CBB0C132-05AE-49E1-9E76-A0872CE14318}"/>
              </a:ext>
            </a:extLst>
          </p:cNvPr>
          <p:cNvSpPr/>
          <p:nvPr/>
        </p:nvSpPr>
        <p:spPr>
          <a:xfrm>
            <a:off x="151002" y="1131424"/>
            <a:ext cx="5863903" cy="1209105"/>
          </a:xfrm>
          <a:prstGeom prst="roundRect">
            <a:avLst>
              <a:gd name="adj" fmla="val 8341"/>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A4189D8-9785-4DA5-87A5-3EEF2A21B7A2}"/>
              </a:ext>
            </a:extLst>
          </p:cNvPr>
          <p:cNvSpPr>
            <a:spLocks noGrp="1"/>
          </p:cNvSpPr>
          <p:nvPr>
            <p:ph type="title"/>
          </p:nvPr>
        </p:nvSpPr>
        <p:spPr/>
        <p:txBody>
          <a:bodyPr/>
          <a:lstStyle/>
          <a:p>
            <a:r>
              <a:rPr kumimoji="1" lang="ja-JP" altLang="en-US" dirty="0">
                <a:latin typeface="Arial" panose="020B0604020202020204" pitchFamily="34" charset="0"/>
                <a:cs typeface="Arial" panose="020B0604020202020204" pitchFamily="34" charset="0"/>
              </a:rPr>
              <a:t>情報セキュリティの</a:t>
            </a:r>
            <a:r>
              <a:rPr kumimoji="1" lang="en-US" altLang="ja-JP" dirty="0">
                <a:latin typeface="Arial" panose="020B0604020202020204" pitchFamily="34" charset="0"/>
                <a:cs typeface="Arial" panose="020B0604020202020204" pitchFamily="34" charset="0"/>
              </a:rPr>
              <a:t>CIA</a:t>
            </a:r>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α</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432FB9AE-0434-473E-B313-E8C89BB59E59}"/>
              </a:ext>
            </a:extLst>
          </p:cNvPr>
          <p:cNvSpPr>
            <a:spLocks noGrp="1"/>
          </p:cNvSpPr>
          <p:nvPr>
            <p:ph idx="1"/>
          </p:nvPr>
        </p:nvSpPr>
        <p:spPr/>
        <p:txBody>
          <a:bodyPr>
            <a:normAutofit/>
          </a:bodyPr>
          <a:lstStyle/>
          <a:p>
            <a:r>
              <a:rPr lang="ja-JP" altLang="en-US" dirty="0"/>
              <a:t>機密性（</a:t>
            </a:r>
            <a:r>
              <a:rPr lang="en-US" altLang="ja-JP" dirty="0"/>
              <a:t>Confidentiality</a:t>
            </a:r>
            <a:r>
              <a:rPr lang="ja-JP" altLang="en-US" dirty="0"/>
              <a:t>）、完全性（</a:t>
            </a:r>
            <a:r>
              <a:rPr lang="en-US" altLang="ja-JP" dirty="0"/>
              <a:t>Integrity</a:t>
            </a:r>
            <a:r>
              <a:rPr lang="ja-JP" altLang="en-US" dirty="0"/>
              <a:t>）、可用性（</a:t>
            </a:r>
            <a:r>
              <a:rPr lang="en-US" altLang="ja-JP" dirty="0"/>
              <a:t>Availability</a:t>
            </a:r>
            <a:r>
              <a:rPr lang="ja-JP" altLang="en-US" dirty="0"/>
              <a:t>）の</a:t>
            </a:r>
            <a:endParaRPr lang="en-US" altLang="ja-JP" dirty="0"/>
          </a:p>
          <a:p>
            <a:r>
              <a:rPr lang="ja-JP" altLang="en-US" dirty="0"/>
              <a:t>３つの頭文字をとって、「情報セキュリティの</a:t>
            </a:r>
            <a:r>
              <a:rPr lang="en-US" altLang="ja-JP" dirty="0"/>
              <a:t>CIA</a:t>
            </a:r>
            <a:r>
              <a:rPr lang="ja-JP" altLang="en-US" dirty="0"/>
              <a:t>」と呼んだりします。</a:t>
            </a:r>
          </a:p>
          <a:p>
            <a:r>
              <a:rPr lang="ja-JP" altLang="en-US" dirty="0"/>
              <a:t>このうち、機密性と完全性は、主に暗号化技術を使って維持します。</a:t>
            </a:r>
          </a:p>
          <a:p>
            <a:r>
              <a:rPr lang="ja-JP" altLang="en-US" dirty="0"/>
              <a:t>この３つに加え、電子商取引などで必要になった要素として、真正性（</a:t>
            </a:r>
            <a:r>
              <a:rPr lang="en-US" altLang="ja-JP" dirty="0"/>
              <a:t>Authenticity</a:t>
            </a:r>
            <a:r>
              <a:rPr lang="ja-JP" altLang="en-US" dirty="0"/>
              <a:t>）、責任追跡性（</a:t>
            </a:r>
            <a:r>
              <a:rPr lang="en-US" altLang="ja-JP" dirty="0"/>
              <a:t>Accountability</a:t>
            </a:r>
            <a:r>
              <a:rPr lang="ja-JP" altLang="en-US" dirty="0"/>
              <a:t>）、信頼性（</a:t>
            </a:r>
            <a:r>
              <a:rPr lang="en-US" altLang="ja-JP" dirty="0"/>
              <a:t>Reliability</a:t>
            </a:r>
            <a:r>
              <a:rPr lang="ja-JP" altLang="en-US" dirty="0"/>
              <a:t>）、否認防止（</a:t>
            </a:r>
            <a:r>
              <a:rPr lang="en-US" altLang="ja-JP" dirty="0"/>
              <a:t>Non-repudiation</a:t>
            </a:r>
            <a:r>
              <a:rPr lang="ja-JP" altLang="en-US" dirty="0"/>
              <a:t>）があります。</a:t>
            </a:r>
            <a:endParaRPr kumimoji="1" lang="ja-JP" altLang="en-US" dirty="0"/>
          </a:p>
        </p:txBody>
      </p:sp>
      <p:sp>
        <p:nvSpPr>
          <p:cNvPr id="4" name="正方形/長方形 3">
            <a:extLst>
              <a:ext uri="{FF2B5EF4-FFF2-40B4-BE49-F238E27FC236}">
                <a16:creationId xmlns:a16="http://schemas.microsoft.com/office/drawing/2014/main" id="{C43B2BF9-7205-4E48-94B4-4F857CC720C5}"/>
              </a:ext>
            </a:extLst>
          </p:cNvPr>
          <p:cNvSpPr/>
          <p:nvPr/>
        </p:nvSpPr>
        <p:spPr>
          <a:xfrm>
            <a:off x="285226" y="1285695"/>
            <a:ext cx="2650920" cy="889233"/>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機密性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b="1" dirty="0">
                <a:solidFill>
                  <a:schemeClr val="accent4"/>
                </a:solidFill>
                <a:latin typeface="Arial" panose="020B0604020202020204" pitchFamily="34" charset="0"/>
                <a:ea typeface="HGP創英角ｺﾞｼｯｸUB" panose="020B0900000000000000" pitchFamily="50" charset="-128"/>
                <a:cs typeface="Arial" panose="020B0604020202020204" pitchFamily="34" charset="0"/>
              </a:rPr>
              <a:t>C</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onfidentiality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5" name="正方形/長方形 4">
            <a:extLst>
              <a:ext uri="{FF2B5EF4-FFF2-40B4-BE49-F238E27FC236}">
                <a16:creationId xmlns:a16="http://schemas.microsoft.com/office/drawing/2014/main" id="{0157DA96-411C-4E18-BFFC-1D7D56E020F4}"/>
              </a:ext>
            </a:extLst>
          </p:cNvPr>
          <p:cNvSpPr/>
          <p:nvPr/>
        </p:nvSpPr>
        <p:spPr>
          <a:xfrm>
            <a:off x="3238151" y="1285695"/>
            <a:ext cx="2650920" cy="889233"/>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完全性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b="1" dirty="0">
                <a:solidFill>
                  <a:schemeClr val="accent4"/>
                </a:solidFill>
                <a:latin typeface="Arial" panose="020B0604020202020204" pitchFamily="34" charset="0"/>
                <a:ea typeface="HGP創英角ｺﾞｼｯｸUB" panose="020B0900000000000000" pitchFamily="50" charset="-128"/>
                <a:cs typeface="Arial" panose="020B0604020202020204" pitchFamily="34" charset="0"/>
              </a:rPr>
              <a:t>I</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ntegrity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6" name="正方形/長方形 5">
            <a:extLst>
              <a:ext uri="{FF2B5EF4-FFF2-40B4-BE49-F238E27FC236}">
                <a16:creationId xmlns:a16="http://schemas.microsoft.com/office/drawing/2014/main" id="{60C5CAD3-DD04-42CF-B7F9-47BE019F0985}"/>
              </a:ext>
            </a:extLst>
          </p:cNvPr>
          <p:cNvSpPr/>
          <p:nvPr/>
        </p:nvSpPr>
        <p:spPr>
          <a:xfrm>
            <a:off x="6191076" y="1285695"/>
            <a:ext cx="2650920" cy="889233"/>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可用性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b="1" dirty="0">
                <a:solidFill>
                  <a:schemeClr val="accent4"/>
                </a:solidFill>
                <a:latin typeface="Arial" panose="020B0604020202020204" pitchFamily="34" charset="0"/>
                <a:ea typeface="HGP創英角ｺﾞｼｯｸUB" panose="020B0900000000000000" pitchFamily="50" charset="-128"/>
                <a:cs typeface="Arial" panose="020B0604020202020204" pitchFamily="34" charset="0"/>
              </a:rPr>
              <a:t>A</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vailability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7" name="テキスト ボックス 6">
            <a:extLst>
              <a:ext uri="{FF2B5EF4-FFF2-40B4-BE49-F238E27FC236}">
                <a16:creationId xmlns:a16="http://schemas.microsoft.com/office/drawing/2014/main" id="{E4BA96D2-827D-42C3-B2AA-D2913CCF8DFC}"/>
              </a:ext>
            </a:extLst>
          </p:cNvPr>
          <p:cNvSpPr txBox="1"/>
          <p:nvPr/>
        </p:nvSpPr>
        <p:spPr>
          <a:xfrm>
            <a:off x="2684304" y="2461244"/>
            <a:ext cx="3775393" cy="646331"/>
          </a:xfrm>
          <a:prstGeom prst="rect">
            <a:avLst/>
          </a:prstGeom>
          <a:noFill/>
        </p:spPr>
        <p:txBody>
          <a:bodyPr wrap="none" rtlCol="0">
            <a:spAutoFit/>
          </a:bodyPr>
          <a:lstStyle/>
          <a:p>
            <a:pPr algn="ctr"/>
            <a:r>
              <a:rPr kumimoji="1" lang="ja-JP" altLang="en-US" sz="2800" dirty="0">
                <a:solidFill>
                  <a:schemeClr val="accent1"/>
                </a:solidFill>
                <a:latin typeface="Arial" panose="020B0604020202020204" pitchFamily="34" charset="0"/>
                <a:ea typeface="HGP創英角ｺﾞｼｯｸUB" panose="020B0900000000000000" pitchFamily="50" charset="-128"/>
                <a:cs typeface="Arial" panose="020B0604020202020204" pitchFamily="34" charset="0"/>
              </a:rPr>
              <a:t>情報</a:t>
            </a:r>
            <a:r>
              <a:rPr kumimoji="1" lang="ja-JP" altLang="en-US" sz="2800">
                <a:solidFill>
                  <a:schemeClr val="accent1"/>
                </a:solidFill>
                <a:latin typeface="Arial" panose="020B0604020202020204" pitchFamily="34" charset="0"/>
                <a:ea typeface="HGP創英角ｺﾞｼｯｸUB" panose="020B0900000000000000" pitchFamily="50" charset="-128"/>
                <a:cs typeface="Arial" panose="020B0604020202020204" pitchFamily="34" charset="0"/>
              </a:rPr>
              <a:t>セキュリティの </a:t>
            </a:r>
            <a:r>
              <a:rPr kumimoji="1" lang="en-US" altLang="ja-JP" sz="3600" b="1">
                <a:ln w="3175">
                  <a:solidFill>
                    <a:schemeClr val="accent4">
                      <a:lumMod val="50000"/>
                    </a:schemeClr>
                  </a:solidFill>
                  <a:prstDash val="solid"/>
                </a:ln>
                <a:solidFill>
                  <a:schemeClr val="accent4"/>
                </a:solidFill>
                <a:effectLst>
                  <a:outerShdw blurRad="38100" dist="38100" dir="2700000" algn="tl">
                    <a:srgbClr val="000000">
                      <a:alpha val="43137"/>
                    </a:srgbClr>
                  </a:outerShdw>
                </a:effectLst>
                <a:latin typeface="Arial" panose="020B0604020202020204" pitchFamily="34" charset="0"/>
                <a:ea typeface="HGP創英角ｺﾞｼｯｸUB" panose="020B0900000000000000" pitchFamily="50" charset="-128"/>
                <a:cs typeface="Arial" panose="020B0604020202020204" pitchFamily="34" charset="0"/>
              </a:rPr>
              <a:t>CIA</a:t>
            </a:r>
            <a:endParaRPr kumimoji="1" lang="ja-JP" altLang="en-US" sz="2800" b="1" dirty="0">
              <a:ln w="3175">
                <a:solidFill>
                  <a:schemeClr val="accent4">
                    <a:lumMod val="50000"/>
                  </a:schemeClr>
                </a:solidFill>
                <a:prstDash val="solid"/>
              </a:ln>
              <a:solidFill>
                <a:schemeClr val="accent4"/>
              </a:solidFill>
              <a:effectLst>
                <a:outerShdw blurRad="38100" dist="38100" dir="2700000" algn="tl">
                  <a:srgbClr val="000000">
                    <a:alpha val="43137"/>
                  </a:srgbClr>
                </a:outerShdw>
              </a:effectLst>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9" name="テキスト ボックス 8">
            <a:extLst>
              <a:ext uri="{FF2B5EF4-FFF2-40B4-BE49-F238E27FC236}">
                <a16:creationId xmlns:a16="http://schemas.microsoft.com/office/drawing/2014/main" id="{26E600F7-F52C-4EFF-8052-68FECC8971D3}"/>
              </a:ext>
            </a:extLst>
          </p:cNvPr>
          <p:cNvSpPr txBox="1"/>
          <p:nvPr/>
        </p:nvSpPr>
        <p:spPr>
          <a:xfrm>
            <a:off x="1784360" y="792487"/>
            <a:ext cx="2597186" cy="369332"/>
          </a:xfrm>
          <a:prstGeom prst="rect">
            <a:avLst/>
          </a:prstGeom>
          <a:noFill/>
        </p:spPr>
        <p:txBody>
          <a:bodyPr wrap="none" rtlCol="0">
            <a:spAutoFit/>
          </a:bodyPr>
          <a:lstStyle/>
          <a:p>
            <a:pPr algn="ctr"/>
            <a:r>
              <a:rPr kumimoji="1" lang="ja-JP" altLang="en-US" dirty="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暗号化技術を使って維持</a:t>
            </a:r>
          </a:p>
        </p:txBody>
      </p:sp>
      <p:sp>
        <p:nvSpPr>
          <p:cNvPr id="10" name="テキスト ボックス 9">
            <a:extLst>
              <a:ext uri="{FF2B5EF4-FFF2-40B4-BE49-F238E27FC236}">
                <a16:creationId xmlns:a16="http://schemas.microsoft.com/office/drawing/2014/main" id="{579E5E64-B8CF-4691-8910-C663E0FA61B3}"/>
              </a:ext>
            </a:extLst>
          </p:cNvPr>
          <p:cNvSpPr txBox="1"/>
          <p:nvPr/>
        </p:nvSpPr>
        <p:spPr>
          <a:xfrm>
            <a:off x="4266093" y="2909401"/>
            <a:ext cx="595035" cy="584775"/>
          </a:xfrm>
          <a:prstGeom prst="rect">
            <a:avLst/>
          </a:prstGeom>
          <a:noFill/>
        </p:spPr>
        <p:txBody>
          <a:bodyPr wrap="none" rtlCol="0">
            <a:spAutoFit/>
          </a:bodyPr>
          <a:lstStyle/>
          <a:p>
            <a:pPr algn="ctr"/>
            <a:r>
              <a:rPr kumimoji="1" lang="ja-JP" altLang="en-US" sz="3200" dirty="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a:t>
            </a:r>
          </a:p>
        </p:txBody>
      </p:sp>
      <p:sp>
        <p:nvSpPr>
          <p:cNvPr id="11" name="テキスト ボックス 10">
            <a:extLst>
              <a:ext uri="{FF2B5EF4-FFF2-40B4-BE49-F238E27FC236}">
                <a16:creationId xmlns:a16="http://schemas.microsoft.com/office/drawing/2014/main" id="{FF9E68D3-C41E-4839-8F2B-DFCB6945EA9F}"/>
              </a:ext>
            </a:extLst>
          </p:cNvPr>
          <p:cNvSpPr txBox="1"/>
          <p:nvPr/>
        </p:nvSpPr>
        <p:spPr>
          <a:xfrm>
            <a:off x="1684834" y="3544815"/>
            <a:ext cx="5774338" cy="523220"/>
          </a:xfrm>
          <a:prstGeom prst="rect">
            <a:avLst/>
          </a:prstGeom>
          <a:noFill/>
        </p:spPr>
        <p:txBody>
          <a:bodyPr wrap="none" rtlCol="0">
            <a:spAutoFit/>
          </a:bodyPr>
          <a:lstStyle/>
          <a:p>
            <a:pPr algn="ctr"/>
            <a:r>
              <a:rPr kumimoji="1" lang="ja-JP" altLang="en-US" sz="2800" dirty="0">
                <a:solidFill>
                  <a:schemeClr val="accent6">
                    <a:lumMod val="75000"/>
                  </a:schemeClr>
                </a:solidFill>
                <a:latin typeface="Arial" panose="020B0604020202020204" pitchFamily="34" charset="0"/>
                <a:ea typeface="HGP創英角ｺﾞｼｯｸUB" panose="020B0900000000000000" pitchFamily="50" charset="-128"/>
                <a:cs typeface="Arial" panose="020B0604020202020204" pitchFamily="34" charset="0"/>
              </a:rPr>
              <a:t>電子商取引などで必要になった要素</a:t>
            </a:r>
          </a:p>
        </p:txBody>
      </p:sp>
      <p:sp>
        <p:nvSpPr>
          <p:cNvPr id="12" name="正方形/長方形 11">
            <a:extLst>
              <a:ext uri="{FF2B5EF4-FFF2-40B4-BE49-F238E27FC236}">
                <a16:creationId xmlns:a16="http://schemas.microsoft.com/office/drawing/2014/main" id="{E30AFE67-7186-43A2-96D5-D40168FD32B3}"/>
              </a:ext>
            </a:extLst>
          </p:cNvPr>
          <p:cNvSpPr/>
          <p:nvPr/>
        </p:nvSpPr>
        <p:spPr>
          <a:xfrm>
            <a:off x="243281" y="4152230"/>
            <a:ext cx="2088858" cy="889233"/>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真正性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Authenticity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13" name="正方形/長方形 12">
            <a:extLst>
              <a:ext uri="{FF2B5EF4-FFF2-40B4-BE49-F238E27FC236}">
                <a16:creationId xmlns:a16="http://schemas.microsoft.com/office/drawing/2014/main" id="{79263CB1-6FBB-499A-AAEE-350518240A08}"/>
              </a:ext>
            </a:extLst>
          </p:cNvPr>
          <p:cNvSpPr/>
          <p:nvPr/>
        </p:nvSpPr>
        <p:spPr>
          <a:xfrm>
            <a:off x="2441196" y="4152230"/>
            <a:ext cx="2088858" cy="889233"/>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責任追跡性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Accountability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14" name="正方形/長方形 13">
            <a:extLst>
              <a:ext uri="{FF2B5EF4-FFF2-40B4-BE49-F238E27FC236}">
                <a16:creationId xmlns:a16="http://schemas.microsoft.com/office/drawing/2014/main" id="{F3FCAEAE-CD41-4ED6-BDBB-35DB632F6EA8}"/>
              </a:ext>
            </a:extLst>
          </p:cNvPr>
          <p:cNvSpPr/>
          <p:nvPr/>
        </p:nvSpPr>
        <p:spPr>
          <a:xfrm>
            <a:off x="4639111" y="4152230"/>
            <a:ext cx="2088858" cy="889233"/>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信頼性</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rPr>
              <a:t>Reliability</a:t>
            </a: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a:t>
            </a:r>
          </a:p>
        </p:txBody>
      </p:sp>
      <p:sp>
        <p:nvSpPr>
          <p:cNvPr id="15" name="正方形/長方形 14">
            <a:extLst>
              <a:ext uri="{FF2B5EF4-FFF2-40B4-BE49-F238E27FC236}">
                <a16:creationId xmlns:a16="http://schemas.microsoft.com/office/drawing/2014/main" id="{3E5B3C50-C5A5-47F6-99E3-7BDC9CA6D073}"/>
              </a:ext>
            </a:extLst>
          </p:cNvPr>
          <p:cNvSpPr/>
          <p:nvPr/>
        </p:nvSpPr>
        <p:spPr>
          <a:xfrm>
            <a:off x="6837026" y="4152230"/>
            <a:ext cx="2088858" cy="889233"/>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Arial" panose="020B0604020202020204" pitchFamily="34" charset="0"/>
                <a:ea typeface="HGP創英角ｺﾞｼｯｸUB" panose="020B0900000000000000" pitchFamily="50" charset="-128"/>
                <a:cs typeface="Arial" panose="020B0604020202020204" pitchFamily="34" charset="0"/>
              </a:rPr>
              <a:t>否認防止</a:t>
            </a:r>
            <a:endParaRPr kumimoji="1" lang="en-US" altLang="ja-JP" sz="2000" dirty="0">
              <a:latin typeface="Arial" panose="020B0604020202020204" pitchFamily="34" charset="0"/>
              <a:ea typeface="HGP創英角ｺﾞｼｯｸUB" panose="020B0900000000000000" pitchFamily="50" charset="-128"/>
              <a:cs typeface="Arial" panose="020B0604020202020204" pitchFamily="34" charset="0"/>
            </a:endParaRPr>
          </a:p>
          <a:p>
            <a:pPr algn="ctr"/>
            <a:r>
              <a:rPr kumimoji="1" lang="ja-JP" altLang="en-US" dirty="0">
                <a:latin typeface="Arial" panose="020B0604020202020204" pitchFamily="34" charset="0"/>
                <a:ea typeface="HGP創英角ｺﾞｼｯｸUB" panose="020B0900000000000000" pitchFamily="50" charset="-128"/>
                <a:cs typeface="Arial" panose="020B0604020202020204" pitchFamily="34" charset="0"/>
              </a:rPr>
              <a:t>（</a:t>
            </a:r>
            <a:r>
              <a:rPr kumimoji="1" lang="en-US" altLang="ja-JP" dirty="0">
                <a:latin typeface="Arial" panose="020B0604020202020204" pitchFamily="34" charset="0"/>
                <a:ea typeface="HGP創英角ｺﾞｼｯｸUB" panose="020B0900000000000000" pitchFamily="50" charset="-128"/>
                <a:cs typeface="Arial" panose="020B0604020202020204" pitchFamily="34" charset="0"/>
              </a:rPr>
              <a:t>Non-repudiation</a:t>
            </a:r>
            <a:r>
              <a:rPr kumimoji="1" lang="ja-JP" altLang="en-US" dirty="0">
                <a:latin typeface="Arial" panose="020B0604020202020204" pitchFamily="34" charset="0"/>
                <a:ea typeface="HGP創英角ｺﾞｼｯｸUB" panose="020B0900000000000000" pitchFamily="50" charset="-128"/>
                <a:cs typeface="Arial" panose="020B0604020202020204" pitchFamily="34" charset="0"/>
              </a:rPr>
              <a:t>）</a:t>
            </a:r>
          </a:p>
        </p:txBody>
      </p:sp>
      <p:grpSp>
        <p:nvGrpSpPr>
          <p:cNvPr id="16" name="グループ化 マウス">
            <a:extLst>
              <a:ext uri="{FF2B5EF4-FFF2-40B4-BE49-F238E27FC236}">
                <a16:creationId xmlns:a16="http://schemas.microsoft.com/office/drawing/2014/main" id="{1A241CE2-93AF-4D67-8D7C-4252D02128FD}"/>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17" name="フローチャート: 論理積ゲート 16">
              <a:extLst>
                <a:ext uri="{FF2B5EF4-FFF2-40B4-BE49-F238E27FC236}">
                  <a16:creationId xmlns:a16="http://schemas.microsoft.com/office/drawing/2014/main" id="{24E842E4-81C6-4050-B4C5-ED379A722191}"/>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上の 2 つの角を丸める 17">
              <a:extLst>
                <a:ext uri="{FF2B5EF4-FFF2-40B4-BE49-F238E27FC236}">
                  <a16:creationId xmlns:a16="http://schemas.microsoft.com/office/drawing/2014/main" id="{ED2EA759-AFA5-4EA8-BE52-A027DEE930A3}"/>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3C3CCE3D-3BDA-4147-B420-9250B38D326C}"/>
                </a:ext>
              </a:extLst>
            </p:cNvPr>
            <p:cNvCxnSpPr>
              <a:cxnSpLocks/>
              <a:stCxn id="18" idx="3"/>
              <a:endCxn id="18"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6601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16"/>
                                        </p:tgtEl>
                                        <p:attrNameLst>
                                          <p:attrName>style.visibility</p:attrName>
                                        </p:attrNameLst>
                                      </p:cBhvr>
                                      <p:to>
                                        <p:strVal val="hidden"/>
                                      </p:to>
                                    </p:se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left)">
                                      <p:cBhvr>
                                        <p:cTn id="27" dur="500"/>
                                        <p:tgtEl>
                                          <p:spTgt spid="3">
                                            <p:txEl>
                                              <p:pRg st="1" end="1"/>
                                            </p:txEl>
                                          </p:spTgt>
                                        </p:tgtEl>
                                      </p:cBhvr>
                                    </p:animEffect>
                                  </p:childTnLst>
                                </p:cTn>
                              </p:par>
                              <p:par>
                                <p:cTn id="28" presetID="1" presetClass="exit" presetSubtype="0" fill="hold" nodeType="withEffect">
                                  <p:stCondLst>
                                    <p:cond delay="0"/>
                                  </p:stCondLst>
                                  <p:childTnLst>
                                    <p:set>
                                      <p:cBhvr>
                                        <p:cTn id="29" dur="1" fill="hold">
                                          <p:stCondLst>
                                            <p:cond delay="0"/>
                                          </p:stCondLst>
                                        </p:cTn>
                                        <p:tgtEl>
                                          <p:spTgt spid="16"/>
                                        </p:tgtEl>
                                        <p:attrNameLst>
                                          <p:attrName>style.visibility</p:attrName>
                                        </p:attrNameLst>
                                      </p:cBhvr>
                                      <p:to>
                                        <p:strVal val="hidden"/>
                                      </p:to>
                                    </p:se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par>
                          <p:cTn id="34" fill="hold">
                            <p:stCondLst>
                              <p:cond delay="1000"/>
                            </p:stCondLst>
                            <p:childTnLst>
                              <p:par>
                                <p:cTn id="35" presetID="1" presetClass="entr" presetSubtype="0"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left)">
                                      <p:cBhvr>
                                        <p:cTn id="41" dur="500"/>
                                        <p:tgtEl>
                                          <p:spTgt spid="3">
                                            <p:txEl>
                                              <p:pRg st="2" end="2"/>
                                            </p:txEl>
                                          </p:spTgt>
                                        </p:tgtEl>
                                      </p:cBhvr>
                                    </p:animEffect>
                                  </p:childTnLst>
                                </p:cTn>
                              </p:par>
                              <p:par>
                                <p:cTn id="42" presetID="1" presetClass="exit" presetSubtype="0" fill="hold" nodeType="withEffect">
                                  <p:stCondLst>
                                    <p:cond delay="0"/>
                                  </p:stCondLst>
                                  <p:childTnLst>
                                    <p:set>
                                      <p:cBhvr>
                                        <p:cTn id="43" dur="1" fill="hold">
                                          <p:stCondLst>
                                            <p:cond delay="0"/>
                                          </p:stCondLst>
                                        </p:cTn>
                                        <p:tgtEl>
                                          <p:spTgt spid="16"/>
                                        </p:tgtEl>
                                        <p:attrNameLst>
                                          <p:attrName>style.visibility</p:attrName>
                                        </p:attrNameLst>
                                      </p:cBhvr>
                                      <p:to>
                                        <p:strVal val="hidden"/>
                                      </p:to>
                                    </p:se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par>
                          <p:cTn id="52" fill="hold">
                            <p:stCondLst>
                              <p:cond delay="1500"/>
                            </p:stCondLst>
                            <p:childTnLst>
                              <p:par>
                                <p:cTn id="53" presetID="1" presetClass="entr" presetSubtype="0" fill="hold" nodeType="after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animEffect transition="in" filter="wipe(left)">
                                      <p:cBhvr>
                                        <p:cTn id="59" dur="500"/>
                                        <p:tgtEl>
                                          <p:spTgt spid="3">
                                            <p:txEl>
                                              <p:pRg st="3" end="3"/>
                                            </p:txEl>
                                          </p:spTgt>
                                        </p:tgtEl>
                                      </p:cBhvr>
                                    </p:animEffect>
                                  </p:childTnLst>
                                </p:cTn>
                              </p:par>
                              <p:par>
                                <p:cTn id="60" presetID="1" presetClass="exit" presetSubtype="0" fill="hold" nodeType="withEffect">
                                  <p:stCondLst>
                                    <p:cond delay="0"/>
                                  </p:stCondLst>
                                  <p:childTnLst>
                                    <p:set>
                                      <p:cBhvr>
                                        <p:cTn id="61" dur="1" fill="hold">
                                          <p:stCondLst>
                                            <p:cond delay="0"/>
                                          </p:stCondLst>
                                        </p:cTn>
                                        <p:tgtEl>
                                          <p:spTgt spid="16"/>
                                        </p:tgtEl>
                                        <p:attrNameLst>
                                          <p:attrName>style.visibility</p:attrName>
                                        </p:attrNameLst>
                                      </p:cBhvr>
                                      <p:to>
                                        <p:strVal val="hidden"/>
                                      </p:to>
                                    </p:set>
                                  </p:childTnLst>
                                </p:cTn>
                              </p:par>
                            </p:childTnLst>
                          </p:cTn>
                        </p:par>
                        <p:par>
                          <p:cTn id="62" fill="hold">
                            <p:stCondLst>
                              <p:cond delay="500"/>
                            </p:stCondLst>
                            <p:childTnLst>
                              <p:par>
                                <p:cTn id="63" presetID="10" presetClass="entr" presetSubtype="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500"/>
                                        <p:tgtEl>
                                          <p:spTgt spid="10"/>
                                        </p:tgtEl>
                                      </p:cBhvr>
                                    </p:animEffect>
                                  </p:childTnLst>
                                </p:cTn>
                              </p:par>
                            </p:childTnLst>
                          </p:cTn>
                        </p:par>
                        <p:par>
                          <p:cTn id="66" fill="hold">
                            <p:stCondLst>
                              <p:cond delay="1000"/>
                            </p:stCondLst>
                            <p:childTnLst>
                              <p:par>
                                <p:cTn id="67" presetID="22" presetClass="entr" presetSubtype="8"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left)">
                                      <p:cBhvr>
                                        <p:cTn id="69" dur="500"/>
                                        <p:tgtEl>
                                          <p:spTgt spid="11"/>
                                        </p:tgtEl>
                                      </p:cBhvr>
                                    </p:animEffect>
                                  </p:childTnLst>
                                </p:cTn>
                              </p:par>
                            </p:childTnLst>
                          </p:cTn>
                        </p:par>
                        <p:par>
                          <p:cTn id="70" fill="hold">
                            <p:stCondLst>
                              <p:cond delay="1500"/>
                            </p:stCondLst>
                            <p:childTnLst>
                              <p:par>
                                <p:cTn id="71" presetID="10" presetClass="entr" presetSubtype="0"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fade">
                                      <p:cBhvr>
                                        <p:cTn id="73" dur="500"/>
                                        <p:tgtEl>
                                          <p:spTgt spid="12"/>
                                        </p:tgtEl>
                                      </p:cBhvr>
                                    </p:animEffect>
                                  </p:childTnLst>
                                </p:cTn>
                              </p:par>
                            </p:childTnLst>
                          </p:cTn>
                        </p:par>
                        <p:par>
                          <p:cTn id="74" fill="hold">
                            <p:stCondLst>
                              <p:cond delay="2000"/>
                            </p:stCondLst>
                            <p:childTnLst>
                              <p:par>
                                <p:cTn id="75" presetID="10" presetClass="entr" presetSubtype="0" fill="hold" grpId="0" nodeType="after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par>
                          <p:cTn id="78" fill="hold">
                            <p:stCondLst>
                              <p:cond delay="2500"/>
                            </p:stCondLst>
                            <p:childTnLst>
                              <p:par>
                                <p:cTn id="79" presetID="10" presetClass="entr" presetSubtype="0" fill="hold" grpId="0" nodeType="after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500"/>
                                        <p:tgtEl>
                                          <p:spTgt spid="14"/>
                                        </p:tgtEl>
                                      </p:cBhvr>
                                    </p:animEffect>
                                  </p:childTnLst>
                                </p:cTn>
                              </p:par>
                            </p:childTnLst>
                          </p:cTn>
                        </p:par>
                        <p:par>
                          <p:cTn id="82" fill="hold">
                            <p:stCondLst>
                              <p:cond delay="3000"/>
                            </p:stCondLst>
                            <p:childTnLst>
                              <p:par>
                                <p:cTn id="83" presetID="10" presetClass="entr" presetSubtype="0"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500"/>
                                        <p:tgtEl>
                                          <p:spTgt spid="15"/>
                                        </p:tgtEl>
                                      </p:cBhvr>
                                    </p:animEffect>
                                  </p:childTnLst>
                                </p:cTn>
                              </p:par>
                            </p:childTnLst>
                          </p:cTn>
                        </p:par>
                        <p:par>
                          <p:cTn id="86" fill="hold">
                            <p:stCondLst>
                              <p:cond delay="3500"/>
                            </p:stCondLst>
                            <p:childTnLst>
                              <p:par>
                                <p:cTn id="87" presetID="1" presetClass="entr" presetSubtype="0" fill="hold" nodeType="afterEffect">
                                  <p:stCondLst>
                                    <p:cond delay="0"/>
                                  </p:stCondLst>
                                  <p:childTnLst>
                                    <p:set>
                                      <p:cBhvr>
                                        <p:cTn id="8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uiExpand="1" build="p"/>
      <p:bldP spid="4" grpId="0" animBg="1"/>
      <p:bldP spid="5" grpId="0" animBg="1"/>
      <p:bldP spid="6" grpId="0" animBg="1"/>
      <p:bldP spid="7" grpId="0"/>
      <p:bldP spid="9" grpId="0"/>
      <p:bldP spid="10" grpId="0"/>
      <p:bldP spid="11" grpId="0"/>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02EDEE-C385-4627-90F9-5F4DAF72FF97}"/>
              </a:ext>
            </a:extLst>
          </p:cNvPr>
          <p:cNvSpPr>
            <a:spLocks noGrp="1"/>
          </p:cNvSpPr>
          <p:nvPr>
            <p:ph type="title"/>
          </p:nvPr>
        </p:nvSpPr>
        <p:spPr/>
        <p:txBody>
          <a:bodyPr/>
          <a:lstStyle/>
          <a:p>
            <a:r>
              <a:rPr lang="ja-JP" altLang="en-US" dirty="0"/>
              <a:t>真正性</a:t>
            </a:r>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Authenticity</a:t>
            </a:r>
            <a:r>
              <a:rPr lang="ja-JP" alt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2BBD4497-B21D-480F-A179-4464B2DCC9A5}"/>
              </a:ext>
            </a:extLst>
          </p:cNvPr>
          <p:cNvSpPr>
            <a:spLocks noGrp="1"/>
          </p:cNvSpPr>
          <p:nvPr>
            <p:ph idx="1"/>
          </p:nvPr>
        </p:nvSpPr>
        <p:spPr/>
        <p:txBody>
          <a:bodyPr/>
          <a:lstStyle/>
          <a:p>
            <a:r>
              <a:rPr lang="ja-JP" altLang="en-US" dirty="0"/>
              <a:t>「真正性」とは、情報が本物で、作成したり送付したのが確かに本人であると証明できるようにしておくことです。</a:t>
            </a:r>
          </a:p>
          <a:p>
            <a:r>
              <a:rPr lang="ja-JP" altLang="en-US" dirty="0"/>
              <a:t>そのために、本物である証、本人である証を付けておかなければいけません。</a:t>
            </a:r>
          </a:p>
          <a:p>
            <a:r>
              <a:rPr lang="ja-JP" altLang="en-US" dirty="0"/>
              <a:t>気をつけなければいけないのは、改ざんやなりすましです。</a:t>
            </a:r>
          </a:p>
          <a:p>
            <a:r>
              <a:rPr lang="ja-JP" altLang="en-US" dirty="0"/>
              <a:t>主に、ハッシュの技術や電子署名などを使って、真正性を証明します。</a:t>
            </a:r>
            <a:endParaRPr kumimoji="1" lang="ja-JP" altLang="en-US" dirty="0"/>
          </a:p>
        </p:txBody>
      </p:sp>
      <p:sp>
        <p:nvSpPr>
          <p:cNvPr id="4" name="正方形/長方形 3">
            <a:extLst>
              <a:ext uri="{FF2B5EF4-FFF2-40B4-BE49-F238E27FC236}">
                <a16:creationId xmlns:a16="http://schemas.microsoft.com/office/drawing/2014/main" id="{BD44E652-C4A9-46C3-BB08-7B093CEC58FF}"/>
              </a:ext>
            </a:extLst>
          </p:cNvPr>
          <p:cNvSpPr/>
          <p:nvPr/>
        </p:nvSpPr>
        <p:spPr>
          <a:xfrm>
            <a:off x="1153316" y="874067"/>
            <a:ext cx="6831321" cy="57975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情報が本物で、本人が作成・送付したと証明できること</a:t>
            </a:r>
          </a:p>
        </p:txBody>
      </p:sp>
      <p:grpSp>
        <p:nvGrpSpPr>
          <p:cNvPr id="5" name="グループ化 4">
            <a:extLst>
              <a:ext uri="{FF2B5EF4-FFF2-40B4-BE49-F238E27FC236}">
                <a16:creationId xmlns:a16="http://schemas.microsoft.com/office/drawing/2014/main" id="{8F432589-7B34-4FBC-98F1-68867EC97943}"/>
              </a:ext>
            </a:extLst>
          </p:cNvPr>
          <p:cNvGrpSpPr/>
          <p:nvPr/>
        </p:nvGrpSpPr>
        <p:grpSpPr>
          <a:xfrm>
            <a:off x="5760213" y="2574051"/>
            <a:ext cx="665755" cy="1270986"/>
            <a:chOff x="5828566" y="2742584"/>
            <a:chExt cx="825690" cy="1576316"/>
          </a:xfrm>
          <a:effectLst>
            <a:outerShdw blurRad="76200" dir="18900000" sy="23000" kx="-1200000" algn="bl" rotWithShape="0">
              <a:prstClr val="black">
                <a:alpha val="20000"/>
              </a:prstClr>
            </a:outerShdw>
          </a:effectLst>
        </p:grpSpPr>
        <p:sp>
          <p:nvSpPr>
            <p:cNvPr id="6" name="四角形: 上の 2 つの角を丸める 5">
              <a:extLst>
                <a:ext uri="{FF2B5EF4-FFF2-40B4-BE49-F238E27FC236}">
                  <a16:creationId xmlns:a16="http://schemas.microsoft.com/office/drawing/2014/main" id="{D573FBCB-B7CB-4BD6-9B41-B0C95CC84ACA}"/>
                </a:ext>
              </a:extLst>
            </p:cNvPr>
            <p:cNvSpPr/>
            <p:nvPr/>
          </p:nvSpPr>
          <p:spPr>
            <a:xfrm>
              <a:off x="5828566" y="3438619"/>
              <a:ext cx="825690" cy="880281"/>
            </a:xfrm>
            <a:prstGeom prst="round2SameRect">
              <a:avLst>
                <a:gd name="adj1" fmla="val 27245"/>
                <a:gd name="adj2" fmla="val 0"/>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1F947D1C-66A1-4D04-BC45-1D6F50C3BAF1}"/>
                </a:ext>
              </a:extLst>
            </p:cNvPr>
            <p:cNvSpPr/>
            <p:nvPr/>
          </p:nvSpPr>
          <p:spPr>
            <a:xfrm>
              <a:off x="5828566" y="2742584"/>
              <a:ext cx="825690" cy="825690"/>
            </a:xfrm>
            <a:prstGeom prst="ellipse">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32758488-F01D-4C4E-89DE-C09BD01F8928}"/>
                </a:ext>
              </a:extLst>
            </p:cNvPr>
            <p:cNvGrpSpPr/>
            <p:nvPr/>
          </p:nvGrpSpPr>
          <p:grpSpPr>
            <a:xfrm>
              <a:off x="5886162" y="3033032"/>
              <a:ext cx="573516" cy="163179"/>
              <a:chOff x="2147143" y="3115536"/>
              <a:chExt cx="573516" cy="163179"/>
            </a:xfrm>
            <a:solidFill>
              <a:schemeClr val="accent1">
                <a:lumMod val="20000"/>
                <a:lumOff val="80000"/>
              </a:schemeClr>
            </a:solidFill>
          </p:grpSpPr>
          <p:sp>
            <p:nvSpPr>
              <p:cNvPr id="9" name="四角形: 上の 2 つの角を丸める 8">
                <a:extLst>
                  <a:ext uri="{FF2B5EF4-FFF2-40B4-BE49-F238E27FC236}">
                    <a16:creationId xmlns:a16="http://schemas.microsoft.com/office/drawing/2014/main" id="{C9EA5193-97D7-4B7F-B6B5-0DA366B11573}"/>
                  </a:ext>
                </a:extLst>
              </p:cNvPr>
              <p:cNvSpPr/>
              <p:nvPr/>
            </p:nvSpPr>
            <p:spPr>
              <a:xfrm flipV="1">
                <a:off x="2147143"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上の 2 つの角を丸める 9">
                <a:extLst>
                  <a:ext uri="{FF2B5EF4-FFF2-40B4-BE49-F238E27FC236}">
                    <a16:creationId xmlns:a16="http://schemas.microsoft.com/office/drawing/2014/main" id="{DECB68AA-94A8-49C8-8D13-A4FE8A41B994}"/>
                  </a:ext>
                </a:extLst>
              </p:cNvPr>
              <p:cNvSpPr/>
              <p:nvPr/>
            </p:nvSpPr>
            <p:spPr>
              <a:xfrm flipV="1">
                <a:off x="2495470"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9667CB21-0968-4BC8-842E-800E2B59BDE0}"/>
                  </a:ext>
                </a:extLst>
              </p:cNvPr>
              <p:cNvCxnSpPr>
                <a:stCxn id="9" idx="0"/>
                <a:endCxn id="10" idx="2"/>
              </p:cNvCxnSpPr>
              <p:nvPr/>
            </p:nvCxnSpPr>
            <p:spPr>
              <a:xfrm>
                <a:off x="2372332" y="3197125"/>
                <a:ext cx="123138"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 name="四角形: メモ 11">
            <a:extLst>
              <a:ext uri="{FF2B5EF4-FFF2-40B4-BE49-F238E27FC236}">
                <a16:creationId xmlns:a16="http://schemas.microsoft.com/office/drawing/2014/main" id="{07CBAD16-F034-475B-9149-DF15A1E71B20}"/>
              </a:ext>
            </a:extLst>
          </p:cNvPr>
          <p:cNvSpPr/>
          <p:nvPr/>
        </p:nvSpPr>
        <p:spPr>
          <a:xfrm>
            <a:off x="4017953" y="2101454"/>
            <a:ext cx="1219492" cy="147091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pPr algn="ctr"/>
            <a:endParaRPr kumimoji="1" lang="en-US" altLang="ja-JP" sz="1600"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rPr>
              <a:t>こんにちは</a:t>
            </a:r>
          </a:p>
        </p:txBody>
      </p:sp>
      <p:sp>
        <p:nvSpPr>
          <p:cNvPr id="13" name="楕円 12">
            <a:extLst>
              <a:ext uri="{FF2B5EF4-FFF2-40B4-BE49-F238E27FC236}">
                <a16:creationId xmlns:a16="http://schemas.microsoft.com/office/drawing/2014/main" id="{FA5EA0E7-B731-4725-A818-7FCAE2F9267C}"/>
              </a:ext>
            </a:extLst>
          </p:cNvPr>
          <p:cNvSpPr/>
          <p:nvPr/>
        </p:nvSpPr>
        <p:spPr>
          <a:xfrm rot="20230522">
            <a:off x="4337558" y="2801339"/>
            <a:ext cx="580279" cy="580279"/>
          </a:xfrm>
          <a:prstGeom prst="ellipse">
            <a:avLst/>
          </a:prstGeom>
          <a:noFill/>
          <a:ln w="5715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2800" dirty="0">
                <a:solidFill>
                  <a:srgbClr val="FF0000"/>
                </a:solidFill>
                <a:latin typeface="HGP創英角ｺﾞｼｯｸUB" panose="020B0900000000000000" pitchFamily="50" charset="-128"/>
                <a:ea typeface="HGP創英角ｺﾞｼｯｸUB" panose="020B0900000000000000" pitchFamily="50" charset="-128"/>
              </a:rPr>
              <a:t>印</a:t>
            </a:r>
          </a:p>
        </p:txBody>
      </p:sp>
      <p:grpSp>
        <p:nvGrpSpPr>
          <p:cNvPr id="14" name="グループ化 13">
            <a:extLst>
              <a:ext uri="{FF2B5EF4-FFF2-40B4-BE49-F238E27FC236}">
                <a16:creationId xmlns:a16="http://schemas.microsoft.com/office/drawing/2014/main" id="{D65F1AD3-A20B-45C5-B51D-555ADFCA7064}"/>
              </a:ext>
            </a:extLst>
          </p:cNvPr>
          <p:cNvGrpSpPr/>
          <p:nvPr/>
        </p:nvGrpSpPr>
        <p:grpSpPr>
          <a:xfrm flipH="1">
            <a:off x="1655615" y="3572368"/>
            <a:ext cx="609830" cy="948046"/>
            <a:chOff x="10167612" y="587139"/>
            <a:chExt cx="1441568" cy="2241070"/>
          </a:xfrm>
          <a:effectLst>
            <a:outerShdw blurRad="76200" dir="18900000" sy="23000" kx="-1200000" algn="bl" rotWithShape="0">
              <a:prstClr val="black">
                <a:alpha val="20000"/>
              </a:prstClr>
            </a:outerShdw>
          </a:effectLst>
        </p:grpSpPr>
        <p:grpSp>
          <p:nvGrpSpPr>
            <p:cNvPr id="15" name="グループ化 14">
              <a:extLst>
                <a:ext uri="{FF2B5EF4-FFF2-40B4-BE49-F238E27FC236}">
                  <a16:creationId xmlns:a16="http://schemas.microsoft.com/office/drawing/2014/main" id="{78A202E2-358D-4BAC-9889-3400ED80BBFF}"/>
                </a:ext>
              </a:extLst>
            </p:cNvPr>
            <p:cNvGrpSpPr/>
            <p:nvPr/>
          </p:nvGrpSpPr>
          <p:grpSpPr>
            <a:xfrm>
              <a:off x="10531006" y="769878"/>
              <a:ext cx="1078174" cy="2058331"/>
              <a:chOff x="1972101" y="2763672"/>
              <a:chExt cx="825690" cy="1576316"/>
            </a:xfrm>
            <a:solidFill>
              <a:schemeClr val="bg1">
                <a:lumMod val="65000"/>
              </a:schemeClr>
            </a:solidFill>
          </p:grpSpPr>
          <p:sp>
            <p:nvSpPr>
              <p:cNvPr id="22" name="四角形: 上の 2 つの角を丸める 21">
                <a:extLst>
                  <a:ext uri="{FF2B5EF4-FFF2-40B4-BE49-F238E27FC236}">
                    <a16:creationId xmlns:a16="http://schemas.microsoft.com/office/drawing/2014/main" id="{9C78E39F-6B80-4956-96B6-26BC57958BC4}"/>
                  </a:ext>
                </a:extLst>
              </p:cNvPr>
              <p:cNvSpPr/>
              <p:nvPr/>
            </p:nvSpPr>
            <p:spPr>
              <a:xfrm>
                <a:off x="1972101" y="3459707"/>
                <a:ext cx="825690" cy="880281"/>
              </a:xfrm>
              <a:prstGeom prst="round2SameRect">
                <a:avLst>
                  <a:gd name="adj1" fmla="val 27245"/>
                  <a:gd name="adj2" fmla="val 0"/>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F5C845F4-2497-4C46-90DC-25AADE2AD496}"/>
                  </a:ext>
                </a:extLst>
              </p:cNvPr>
              <p:cNvSpPr/>
              <p:nvPr/>
            </p:nvSpPr>
            <p:spPr>
              <a:xfrm>
                <a:off x="1972101" y="2763672"/>
                <a:ext cx="825690" cy="825690"/>
              </a:xfrm>
              <a:prstGeom prst="ellips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台形 15">
              <a:extLst>
                <a:ext uri="{FF2B5EF4-FFF2-40B4-BE49-F238E27FC236}">
                  <a16:creationId xmlns:a16="http://schemas.microsoft.com/office/drawing/2014/main" id="{AD6F03DD-575F-42A3-B158-715C4884FA74}"/>
                </a:ext>
              </a:extLst>
            </p:cNvPr>
            <p:cNvSpPr/>
            <p:nvPr/>
          </p:nvSpPr>
          <p:spPr>
            <a:xfrm flipV="1">
              <a:off x="10503710" y="1392739"/>
              <a:ext cx="630300" cy="312653"/>
            </a:xfrm>
            <a:prstGeom prst="trapezoid">
              <a:avLst>
                <a:gd name="adj" fmla="val 26926"/>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8DF5890F-637F-4A83-8840-13D1823A8D60}"/>
                </a:ext>
              </a:extLst>
            </p:cNvPr>
            <p:cNvGrpSpPr/>
            <p:nvPr/>
          </p:nvGrpSpPr>
          <p:grpSpPr>
            <a:xfrm>
              <a:off x="10503710" y="1017320"/>
              <a:ext cx="559743" cy="291368"/>
              <a:chOff x="8896952" y="1032376"/>
              <a:chExt cx="764340" cy="397868"/>
            </a:xfrm>
          </p:grpSpPr>
          <p:cxnSp>
            <p:nvCxnSpPr>
              <p:cNvPr id="19" name="直線コネクタ 18">
                <a:extLst>
                  <a:ext uri="{FF2B5EF4-FFF2-40B4-BE49-F238E27FC236}">
                    <a16:creationId xmlns:a16="http://schemas.microsoft.com/office/drawing/2014/main" id="{9A79A762-E226-4552-BA14-27E0CED22FD2}"/>
                  </a:ext>
                </a:extLst>
              </p:cNvPr>
              <p:cNvCxnSpPr>
                <a:cxnSpLocks/>
              </p:cNvCxnSpPr>
              <p:nvPr/>
            </p:nvCxnSpPr>
            <p:spPr>
              <a:xfrm>
                <a:off x="8943604" y="1302740"/>
                <a:ext cx="476075" cy="0"/>
              </a:xfrm>
              <a:prstGeom prst="line">
                <a:avLst/>
              </a:prstGeom>
              <a:solidFill>
                <a:schemeClr val="tx2">
                  <a:lumMod val="20000"/>
                  <a:lumOff val="80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直角三角形 19">
                <a:extLst>
                  <a:ext uri="{FF2B5EF4-FFF2-40B4-BE49-F238E27FC236}">
                    <a16:creationId xmlns:a16="http://schemas.microsoft.com/office/drawing/2014/main" id="{3B4AC8AF-7290-47F5-9F1F-0ED31A27F497}"/>
                  </a:ext>
                </a:extLst>
              </p:cNvPr>
              <p:cNvSpPr/>
              <p:nvPr/>
            </p:nvSpPr>
            <p:spPr>
              <a:xfrm rot="2247743" flipH="1">
                <a:off x="9404495" y="1032376"/>
                <a:ext cx="256797" cy="397867"/>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直角三角形 20">
                <a:extLst>
                  <a:ext uri="{FF2B5EF4-FFF2-40B4-BE49-F238E27FC236}">
                    <a16:creationId xmlns:a16="http://schemas.microsoft.com/office/drawing/2014/main" id="{3641BA8C-DCFC-46BB-872B-52113A00097D}"/>
                  </a:ext>
                </a:extLst>
              </p:cNvPr>
              <p:cNvSpPr/>
              <p:nvPr/>
            </p:nvSpPr>
            <p:spPr>
              <a:xfrm rot="19352257">
                <a:off x="8896952" y="1032378"/>
                <a:ext cx="256796" cy="397866"/>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フリーフォーム: 図形 17">
              <a:extLst>
                <a:ext uri="{FF2B5EF4-FFF2-40B4-BE49-F238E27FC236}">
                  <a16:creationId xmlns:a16="http://schemas.microsoft.com/office/drawing/2014/main" id="{643856CC-8393-4FDA-8859-A43E6DDA96BB}"/>
                </a:ext>
              </a:extLst>
            </p:cNvPr>
            <p:cNvSpPr/>
            <p:nvPr/>
          </p:nvSpPr>
          <p:spPr>
            <a:xfrm rot="21216852">
              <a:off x="10167612" y="587139"/>
              <a:ext cx="1375429" cy="690729"/>
            </a:xfrm>
            <a:custGeom>
              <a:avLst/>
              <a:gdLst>
                <a:gd name="connsiteX0" fmla="*/ 969625 w 1375429"/>
                <a:gd name="connsiteY0" fmla="*/ 12532 h 690729"/>
                <a:gd name="connsiteX1" fmla="*/ 1374592 w 1375429"/>
                <a:gd name="connsiteY1" fmla="*/ 430125 h 690729"/>
                <a:gd name="connsiteX2" fmla="*/ 932373 w 1375429"/>
                <a:gd name="connsiteY2" fmla="*/ 403764 h 690729"/>
                <a:gd name="connsiteX3" fmla="*/ 897040 w 1375429"/>
                <a:gd name="connsiteY3" fmla="*/ 443484 h 690729"/>
                <a:gd name="connsiteX4" fmla="*/ 565787 w 1375429"/>
                <a:gd name="connsiteY4" fmla="*/ 621267 h 690729"/>
                <a:gd name="connsiteX5" fmla="*/ 222012 w 1375429"/>
                <a:gd name="connsiteY5" fmla="*/ 690375 h 690729"/>
                <a:gd name="connsiteX6" fmla="*/ 298649 w 1375429"/>
                <a:gd name="connsiteY6" fmla="*/ 335414 h 690729"/>
                <a:gd name="connsiteX7" fmla="*/ 308652 w 1375429"/>
                <a:gd name="connsiteY7" fmla="*/ 336077 h 690729"/>
                <a:gd name="connsiteX8" fmla="*/ 321377 w 1375429"/>
                <a:gd name="connsiteY8" fmla="*/ 288272 h 690729"/>
                <a:gd name="connsiteX9" fmla="*/ 860914 w 1375429"/>
                <a:gd name="connsiteY9" fmla="*/ 420 h 690729"/>
                <a:gd name="connsiteX10" fmla="*/ 969625 w 1375429"/>
                <a:gd name="connsiteY10" fmla="*/ 12532 h 69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5429" h="690729">
                  <a:moveTo>
                    <a:pt x="969625" y="12532"/>
                  </a:moveTo>
                  <a:cubicBezTo>
                    <a:pt x="1214155" y="59431"/>
                    <a:pt x="1389074" y="232033"/>
                    <a:pt x="1374592" y="430125"/>
                  </a:cubicBezTo>
                  <a:lnTo>
                    <a:pt x="932373" y="403764"/>
                  </a:lnTo>
                  <a:lnTo>
                    <a:pt x="897040" y="443484"/>
                  </a:lnTo>
                  <a:cubicBezTo>
                    <a:pt x="823342" y="508612"/>
                    <a:pt x="703916" y="573491"/>
                    <a:pt x="565787" y="621267"/>
                  </a:cubicBezTo>
                  <a:cubicBezTo>
                    <a:pt x="446187" y="662636"/>
                    <a:pt x="323631" y="687273"/>
                    <a:pt x="222012" y="690375"/>
                  </a:cubicBezTo>
                  <a:cubicBezTo>
                    <a:pt x="-106172" y="700393"/>
                    <a:pt x="-62108" y="496302"/>
                    <a:pt x="298649" y="335414"/>
                  </a:cubicBezTo>
                  <a:lnTo>
                    <a:pt x="308652" y="336077"/>
                  </a:lnTo>
                  <a:lnTo>
                    <a:pt x="321377" y="288272"/>
                  </a:lnTo>
                  <a:cubicBezTo>
                    <a:pt x="391814" y="113673"/>
                    <a:pt x="611223" y="-8101"/>
                    <a:pt x="860914" y="420"/>
                  </a:cubicBezTo>
                  <a:cubicBezTo>
                    <a:pt x="898338" y="1697"/>
                    <a:pt x="934692" y="5832"/>
                    <a:pt x="969625" y="12532"/>
                  </a:cubicBezTo>
                  <a:close/>
                </a:path>
              </a:pathLst>
            </a:custGeom>
            <a:solidFill>
              <a:schemeClr val="tx1">
                <a:lumMod val="75000"/>
                <a:lumOff val="2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ボックス 24">
            <a:extLst>
              <a:ext uri="{FF2B5EF4-FFF2-40B4-BE49-F238E27FC236}">
                <a16:creationId xmlns:a16="http://schemas.microsoft.com/office/drawing/2014/main" id="{E671ED93-F83A-4848-A5B6-6F12F48A04B2}"/>
              </a:ext>
            </a:extLst>
          </p:cNvPr>
          <p:cNvSpPr txBox="1"/>
          <p:nvPr/>
        </p:nvSpPr>
        <p:spPr>
          <a:xfrm>
            <a:off x="1229594" y="2722945"/>
            <a:ext cx="2012089" cy="646331"/>
          </a:xfrm>
          <a:prstGeom prst="rect">
            <a:avLst/>
          </a:prstGeom>
          <a:noFill/>
        </p:spPr>
        <p:txBody>
          <a:bodyPr wrap="non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改ざんやなりすまし</a:t>
            </a:r>
            <a:endParaRPr kumimoji="1" lang="en-US" altLang="ja-JP" dirty="0">
              <a:latin typeface="HGP創英角ｺﾞｼｯｸUB" panose="020B0900000000000000" pitchFamily="50" charset="-128"/>
              <a:ea typeface="HGP創英角ｺﾞｼｯｸUB" panose="020B0900000000000000" pitchFamily="50" charset="-128"/>
            </a:endParaRPr>
          </a:p>
          <a:p>
            <a:pPr algn="ctr"/>
            <a:r>
              <a:rPr kumimoji="1" lang="ja-JP" altLang="en-US" dirty="0">
                <a:latin typeface="HGP創英角ｺﾞｼｯｸUB" panose="020B0900000000000000" pitchFamily="50" charset="-128"/>
                <a:ea typeface="HGP創英角ｺﾞｼｯｸUB" panose="020B0900000000000000" pitchFamily="50" charset="-128"/>
              </a:rPr>
              <a:t>に注意</a:t>
            </a:r>
          </a:p>
        </p:txBody>
      </p:sp>
      <p:sp>
        <p:nvSpPr>
          <p:cNvPr id="26" name="フリーフォーム: 図形 25">
            <a:extLst>
              <a:ext uri="{FF2B5EF4-FFF2-40B4-BE49-F238E27FC236}">
                <a16:creationId xmlns:a16="http://schemas.microsoft.com/office/drawing/2014/main" id="{F34B9549-A8F8-43AD-9F84-0CB186E08767}"/>
              </a:ext>
            </a:extLst>
          </p:cNvPr>
          <p:cNvSpPr/>
          <p:nvPr/>
        </p:nvSpPr>
        <p:spPr>
          <a:xfrm>
            <a:off x="2293424" y="3134047"/>
            <a:ext cx="1542114" cy="438321"/>
          </a:xfrm>
          <a:custGeom>
            <a:avLst/>
            <a:gdLst>
              <a:gd name="connsiteX0" fmla="*/ 0 w 1895912"/>
              <a:gd name="connsiteY0" fmla="*/ 771787 h 771787"/>
              <a:gd name="connsiteX1" fmla="*/ 461394 w 1895912"/>
              <a:gd name="connsiteY1" fmla="*/ 369116 h 771787"/>
              <a:gd name="connsiteX2" fmla="*/ 1140903 w 1895912"/>
              <a:gd name="connsiteY2" fmla="*/ 92279 h 771787"/>
              <a:gd name="connsiteX3" fmla="*/ 1895912 w 1895912"/>
              <a:gd name="connsiteY3" fmla="*/ 0 h 771787"/>
            </a:gdLst>
            <a:ahLst/>
            <a:cxnLst>
              <a:cxn ang="0">
                <a:pos x="connsiteX0" y="connsiteY0"/>
              </a:cxn>
              <a:cxn ang="0">
                <a:pos x="connsiteX1" y="connsiteY1"/>
              </a:cxn>
              <a:cxn ang="0">
                <a:pos x="connsiteX2" y="connsiteY2"/>
              </a:cxn>
              <a:cxn ang="0">
                <a:pos x="connsiteX3" y="connsiteY3"/>
              </a:cxn>
            </a:cxnLst>
            <a:rect l="l" t="t" r="r" b="b"/>
            <a:pathLst>
              <a:path w="1895912" h="771787">
                <a:moveTo>
                  <a:pt x="0" y="771787"/>
                </a:moveTo>
                <a:cubicBezTo>
                  <a:pt x="135622" y="627077"/>
                  <a:pt x="271244" y="482367"/>
                  <a:pt x="461394" y="369116"/>
                </a:cubicBezTo>
                <a:cubicBezTo>
                  <a:pt x="651544" y="255865"/>
                  <a:pt x="901817" y="153798"/>
                  <a:pt x="1140903" y="92279"/>
                </a:cubicBezTo>
                <a:cubicBezTo>
                  <a:pt x="1379989" y="30760"/>
                  <a:pt x="1637950" y="15380"/>
                  <a:pt x="1895912" y="0"/>
                </a:cubicBezTo>
              </a:path>
            </a:pathLst>
          </a:custGeom>
          <a:noFill/>
          <a:ln w="57150">
            <a:solidFill>
              <a:schemeClr val="bg1">
                <a:lumMod val="65000"/>
              </a:schemeClr>
            </a:solidFill>
            <a:headEnd type="none" w="med" len="med"/>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四角形: メモ 26">
            <a:extLst>
              <a:ext uri="{FF2B5EF4-FFF2-40B4-BE49-F238E27FC236}">
                <a16:creationId xmlns:a16="http://schemas.microsoft.com/office/drawing/2014/main" id="{C868E913-B75C-405E-8275-58BD444B8CD8}"/>
              </a:ext>
            </a:extLst>
          </p:cNvPr>
          <p:cNvSpPr/>
          <p:nvPr/>
        </p:nvSpPr>
        <p:spPr>
          <a:xfrm>
            <a:off x="4017953" y="2101454"/>
            <a:ext cx="1219492" cy="1470914"/>
          </a:xfrm>
          <a:prstGeom prst="foldedCorner">
            <a:avLst/>
          </a:prstGeom>
          <a:solidFill>
            <a:schemeClr val="tx1">
              <a:lumMod val="65000"/>
              <a:lumOff val="3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pPr algn="ctr"/>
            <a:endParaRPr kumimoji="1" lang="en-US" altLang="ja-JP" sz="1600" dirty="0">
              <a:solidFill>
                <a:schemeClr val="bg1"/>
              </a:solidFill>
              <a:latin typeface="ＭＳ Ｐゴシック" panose="020B0600070205080204" pitchFamily="50" charset="-128"/>
              <a:ea typeface="ＭＳ Ｐゴシック" panose="020B0600070205080204" pitchFamily="50" charset="-128"/>
            </a:endParaRPr>
          </a:p>
          <a:p>
            <a:pPr algn="ctr"/>
            <a:r>
              <a:rPr kumimoji="1" lang="ja-JP" altLang="en-US" sz="1600" dirty="0">
                <a:solidFill>
                  <a:schemeClr val="bg1"/>
                </a:solidFill>
                <a:latin typeface="ＭＳ Ｐゴシック" panose="020B0600070205080204" pitchFamily="50" charset="-128"/>
                <a:ea typeface="ＭＳ Ｐゴシック" panose="020B0600070205080204" pitchFamily="50" charset="-128"/>
              </a:rPr>
              <a:t>さようなら</a:t>
            </a:r>
          </a:p>
        </p:txBody>
      </p:sp>
      <p:sp>
        <p:nvSpPr>
          <p:cNvPr id="29" name="吹き出し: 角を丸めた四角形 28">
            <a:extLst>
              <a:ext uri="{FF2B5EF4-FFF2-40B4-BE49-F238E27FC236}">
                <a16:creationId xmlns:a16="http://schemas.microsoft.com/office/drawing/2014/main" id="{AC16703C-63D9-4233-BFCF-1271DDE6A230}"/>
              </a:ext>
            </a:extLst>
          </p:cNvPr>
          <p:cNvSpPr/>
          <p:nvPr/>
        </p:nvSpPr>
        <p:spPr>
          <a:xfrm>
            <a:off x="3805275" y="3857446"/>
            <a:ext cx="1644844" cy="966675"/>
          </a:xfrm>
          <a:prstGeom prst="wedgeRoundRectCallout">
            <a:avLst>
              <a:gd name="adj1" fmla="val 4668"/>
              <a:gd name="adj2" fmla="val -98047"/>
              <a:gd name="adj3" fmla="val 16667"/>
            </a:avLst>
          </a:prstGeom>
          <a:solidFill>
            <a:schemeClr val="accent6">
              <a:lumMod val="20000"/>
              <a:lumOff val="8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ハッシュ技術</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電子署名</a:t>
            </a:r>
            <a:endParaRPr kumimoji="1"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など</a:t>
            </a:r>
          </a:p>
        </p:txBody>
      </p:sp>
      <p:sp>
        <p:nvSpPr>
          <p:cNvPr id="30" name="吹き出し: 円形 29">
            <a:extLst>
              <a:ext uri="{FF2B5EF4-FFF2-40B4-BE49-F238E27FC236}">
                <a16:creationId xmlns:a16="http://schemas.microsoft.com/office/drawing/2014/main" id="{EC4B2127-78B0-496F-BCEB-AC76AF43707A}"/>
              </a:ext>
            </a:extLst>
          </p:cNvPr>
          <p:cNvSpPr/>
          <p:nvPr/>
        </p:nvSpPr>
        <p:spPr>
          <a:xfrm>
            <a:off x="280435" y="3101063"/>
            <a:ext cx="1281158" cy="756383"/>
          </a:xfrm>
          <a:prstGeom prst="wedgeEllipseCallout">
            <a:avLst>
              <a:gd name="adj1" fmla="val 45302"/>
              <a:gd name="adj2" fmla="val 4808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rPr>
              <a:t>俺が作った</a:t>
            </a:r>
          </a:p>
        </p:txBody>
      </p:sp>
      <p:grpSp>
        <p:nvGrpSpPr>
          <p:cNvPr id="31" name="グループ化 マウス">
            <a:extLst>
              <a:ext uri="{FF2B5EF4-FFF2-40B4-BE49-F238E27FC236}">
                <a16:creationId xmlns:a16="http://schemas.microsoft.com/office/drawing/2014/main" id="{52312B2D-D9F6-4CD4-8596-274F0AB3DE5E}"/>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32" name="フローチャート: 論理積ゲート 31">
              <a:extLst>
                <a:ext uri="{FF2B5EF4-FFF2-40B4-BE49-F238E27FC236}">
                  <a16:creationId xmlns:a16="http://schemas.microsoft.com/office/drawing/2014/main" id="{0FBFBCE7-4093-42EB-A23C-C26EF1CFB34F}"/>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四角形: 上の 2 つの角を丸める 32">
              <a:extLst>
                <a:ext uri="{FF2B5EF4-FFF2-40B4-BE49-F238E27FC236}">
                  <a16:creationId xmlns:a16="http://schemas.microsoft.com/office/drawing/2014/main" id="{47140A00-C9BE-410F-B52E-0649D6487371}"/>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id="{08789A90-A851-429A-B291-64E1D657FEAE}"/>
                </a:ext>
              </a:extLst>
            </p:cNvPr>
            <p:cNvCxnSpPr>
              <a:cxnSpLocks/>
              <a:stCxn id="33" idx="3"/>
              <a:endCxn id="33"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3231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31"/>
                                        </p:tgtEl>
                                        <p:attrNameLst>
                                          <p:attrName>style.visibility</p:attrName>
                                        </p:attrNameLst>
                                      </p:cBhvr>
                                      <p:to>
                                        <p:strVal val="hidden"/>
                                      </p:to>
                                    </p:se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outVertical)">
                                      <p:cBhvr>
                                        <p:cTn id="13" dur="500"/>
                                        <p:tgtEl>
                                          <p:spTgt spid="4"/>
                                        </p:tgtEl>
                                      </p:cBhvr>
                                    </p:animEffec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500"/>
                                        <p:tgtEl>
                                          <p:spTgt spid="3">
                                            <p:txEl>
                                              <p:pRg st="1" end="1"/>
                                            </p:txEl>
                                          </p:spTgt>
                                        </p:tgtEl>
                                      </p:cBhvr>
                                    </p:animEffect>
                                  </p:childTnLst>
                                </p:cTn>
                              </p:par>
                              <p:par>
                                <p:cTn id="22" presetID="1" presetClass="exit" presetSubtype="0" fill="hold" nodeType="withEffect">
                                  <p:stCondLst>
                                    <p:cond delay="0"/>
                                  </p:stCondLst>
                                  <p:childTnLst>
                                    <p:set>
                                      <p:cBhvr>
                                        <p:cTn id="23" dur="1" fill="hold">
                                          <p:stCondLst>
                                            <p:cond delay="0"/>
                                          </p:stCondLst>
                                        </p:cTn>
                                        <p:tgtEl>
                                          <p:spTgt spid="31"/>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par>
                          <p:cTn id="31" fill="hold">
                            <p:stCondLst>
                              <p:cond delay="1000"/>
                            </p:stCondLst>
                            <p:childTnLst>
                              <p:par>
                                <p:cTn id="32" presetID="53" presetClass="entr" presetSubtype="16" fill="hold" grpId="0" nodeType="afterEffect">
                                  <p:stCondLst>
                                    <p:cond delay="50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childTnLst>
                          </p:cTn>
                        </p:par>
                        <p:par>
                          <p:cTn id="37" fill="hold">
                            <p:stCondLst>
                              <p:cond delay="2000"/>
                            </p:stCondLst>
                            <p:childTnLst>
                              <p:par>
                                <p:cTn id="38" presetID="1" presetClass="entr" presetSubtype="0" fill="hold" nodeType="afterEffect">
                                  <p:stCondLst>
                                    <p:cond delay="0"/>
                                  </p:stCondLst>
                                  <p:childTnLst>
                                    <p:set>
                                      <p:cBhvr>
                                        <p:cTn id="39" dur="1" fill="hold">
                                          <p:stCondLst>
                                            <p:cond delay="0"/>
                                          </p:stCondLst>
                                        </p:cTn>
                                        <p:tgtEl>
                                          <p:spTgt spid="3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wipe(left)">
                                      <p:cBhvr>
                                        <p:cTn id="44" dur="500"/>
                                        <p:tgtEl>
                                          <p:spTgt spid="3">
                                            <p:txEl>
                                              <p:pRg st="2" end="2"/>
                                            </p:txEl>
                                          </p:spTgt>
                                        </p:tgtEl>
                                      </p:cBhvr>
                                    </p:animEffect>
                                  </p:childTnLst>
                                </p:cTn>
                              </p:par>
                              <p:par>
                                <p:cTn id="45" presetID="1" presetClass="exit" presetSubtype="0" fill="hold" nodeType="withEffect">
                                  <p:stCondLst>
                                    <p:cond delay="0"/>
                                  </p:stCondLst>
                                  <p:childTnLst>
                                    <p:set>
                                      <p:cBhvr>
                                        <p:cTn id="46" dur="1" fill="hold">
                                          <p:stCondLst>
                                            <p:cond delay="0"/>
                                          </p:stCondLst>
                                        </p:cTn>
                                        <p:tgtEl>
                                          <p:spTgt spid="31"/>
                                        </p:tgtEl>
                                        <p:attrNameLst>
                                          <p:attrName>style.visibility</p:attrName>
                                        </p:attrNameLst>
                                      </p:cBhvr>
                                      <p:to>
                                        <p:strVal val="hidden"/>
                                      </p:to>
                                    </p:set>
                                  </p:childTnLst>
                                </p:cTn>
                              </p:par>
                            </p:childTnLst>
                          </p:cTn>
                        </p:par>
                        <p:par>
                          <p:cTn id="47" fill="hold">
                            <p:stCondLst>
                              <p:cond delay="500"/>
                            </p:stCondLst>
                            <p:childTnLst>
                              <p:par>
                                <p:cTn id="48" presetID="10" presetClass="entr" presetSubtype="0" fill="hold"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par>
                          <p:cTn id="51" fill="hold">
                            <p:stCondLst>
                              <p:cond delay="1000"/>
                            </p:stCondLst>
                            <p:childTnLst>
                              <p:par>
                                <p:cTn id="52" presetID="22" presetClass="entr" presetSubtype="8" fill="hold" grpId="0" nodeType="after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left)">
                                      <p:cBhvr>
                                        <p:cTn id="54" dur="500"/>
                                        <p:tgtEl>
                                          <p:spTgt spid="26"/>
                                        </p:tgtEl>
                                      </p:cBhvr>
                                    </p:animEffect>
                                  </p:childTnLst>
                                </p:cTn>
                              </p:par>
                            </p:childTnLst>
                          </p:cTn>
                        </p:par>
                        <p:par>
                          <p:cTn id="55" fill="hold">
                            <p:stCondLst>
                              <p:cond delay="1500"/>
                            </p:stCondLst>
                            <p:childTnLst>
                              <p:par>
                                <p:cTn id="56" presetID="53" presetClass="entr" presetSubtype="16"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 calcmode="lin" valueType="num">
                                      <p:cBhvr>
                                        <p:cTn id="58" dur="500" fill="hold"/>
                                        <p:tgtEl>
                                          <p:spTgt spid="27"/>
                                        </p:tgtEl>
                                        <p:attrNameLst>
                                          <p:attrName>ppt_w</p:attrName>
                                        </p:attrNameLst>
                                      </p:cBhvr>
                                      <p:tavLst>
                                        <p:tav tm="0">
                                          <p:val>
                                            <p:fltVal val="0"/>
                                          </p:val>
                                        </p:tav>
                                        <p:tav tm="100000">
                                          <p:val>
                                            <p:strVal val="#ppt_w"/>
                                          </p:val>
                                        </p:tav>
                                      </p:tavLst>
                                    </p:anim>
                                    <p:anim calcmode="lin" valueType="num">
                                      <p:cBhvr>
                                        <p:cTn id="59" dur="500" fill="hold"/>
                                        <p:tgtEl>
                                          <p:spTgt spid="27"/>
                                        </p:tgtEl>
                                        <p:attrNameLst>
                                          <p:attrName>ppt_h</p:attrName>
                                        </p:attrNameLst>
                                      </p:cBhvr>
                                      <p:tavLst>
                                        <p:tav tm="0">
                                          <p:val>
                                            <p:fltVal val="0"/>
                                          </p:val>
                                        </p:tav>
                                        <p:tav tm="100000">
                                          <p:val>
                                            <p:strVal val="#ppt_h"/>
                                          </p:val>
                                        </p:tav>
                                      </p:tavLst>
                                    </p:anim>
                                    <p:animEffect transition="in" filter="fade">
                                      <p:cBhvr>
                                        <p:cTn id="60" dur="500"/>
                                        <p:tgtEl>
                                          <p:spTgt spid="27"/>
                                        </p:tgtEl>
                                      </p:cBhvr>
                                    </p:animEffect>
                                  </p:childTnLst>
                                </p:cTn>
                              </p:par>
                            </p:childTnLst>
                          </p:cTn>
                        </p:par>
                        <p:par>
                          <p:cTn id="61" fill="hold">
                            <p:stCondLst>
                              <p:cond delay="2000"/>
                            </p:stCondLst>
                            <p:childTnLst>
                              <p:par>
                                <p:cTn id="62" presetID="22" presetClass="entr" presetSubtype="4"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ipe(down)">
                                      <p:cBhvr>
                                        <p:cTn id="64" dur="500"/>
                                        <p:tgtEl>
                                          <p:spTgt spid="30"/>
                                        </p:tgtEl>
                                      </p:cBhvr>
                                    </p:animEffect>
                                  </p:childTnLst>
                                </p:cTn>
                              </p:par>
                            </p:childTnLst>
                          </p:cTn>
                        </p:par>
                        <p:par>
                          <p:cTn id="65" fill="hold">
                            <p:stCondLst>
                              <p:cond delay="2500"/>
                            </p:stCondLst>
                            <p:childTnLst>
                              <p:par>
                                <p:cTn id="66" presetID="10"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500"/>
                                        <p:tgtEl>
                                          <p:spTgt spid="25"/>
                                        </p:tgtEl>
                                      </p:cBhvr>
                                    </p:animEffect>
                                  </p:childTnLst>
                                </p:cTn>
                              </p:par>
                            </p:childTnLst>
                          </p:cTn>
                        </p:par>
                        <p:par>
                          <p:cTn id="69" fill="hold">
                            <p:stCondLst>
                              <p:cond delay="3000"/>
                            </p:stCondLst>
                            <p:childTnLst>
                              <p:par>
                                <p:cTn id="70" presetID="1" presetClass="entr" presetSubtype="0" fill="hold" nodeType="afterEffect">
                                  <p:stCondLst>
                                    <p:cond delay="0"/>
                                  </p:stCondLst>
                                  <p:childTnLst>
                                    <p:set>
                                      <p:cBhvr>
                                        <p:cTn id="71" dur="1" fill="hold">
                                          <p:stCondLst>
                                            <p:cond delay="0"/>
                                          </p:stCondLst>
                                        </p:cTn>
                                        <p:tgtEl>
                                          <p:spTgt spid="31"/>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Effect transition="in" filter="wipe(left)">
                                      <p:cBhvr>
                                        <p:cTn id="76" dur="500"/>
                                        <p:tgtEl>
                                          <p:spTgt spid="3">
                                            <p:txEl>
                                              <p:pRg st="3" end="3"/>
                                            </p:txEl>
                                          </p:spTgt>
                                        </p:tgtEl>
                                      </p:cBhvr>
                                    </p:animEffect>
                                  </p:childTnLst>
                                </p:cTn>
                              </p:par>
                              <p:par>
                                <p:cTn id="77" presetID="1" presetClass="exit" presetSubtype="0" fill="hold" nodeType="withEffect">
                                  <p:stCondLst>
                                    <p:cond delay="0"/>
                                  </p:stCondLst>
                                  <p:childTnLst>
                                    <p:set>
                                      <p:cBhvr>
                                        <p:cTn id="78" dur="1" fill="hold">
                                          <p:stCondLst>
                                            <p:cond delay="0"/>
                                          </p:stCondLst>
                                        </p:cTn>
                                        <p:tgtEl>
                                          <p:spTgt spid="31"/>
                                        </p:tgtEl>
                                        <p:attrNameLst>
                                          <p:attrName>style.visibility</p:attrName>
                                        </p:attrNameLst>
                                      </p:cBhvr>
                                      <p:to>
                                        <p:strVal val="hidden"/>
                                      </p:to>
                                    </p:set>
                                  </p:childTnLst>
                                </p:cTn>
                              </p:par>
                            </p:childTnLst>
                          </p:cTn>
                        </p:par>
                        <p:par>
                          <p:cTn id="79" fill="hold">
                            <p:stCondLst>
                              <p:cond delay="500"/>
                            </p:stCondLst>
                            <p:childTnLst>
                              <p:par>
                                <p:cTn id="80" presetID="10" presetClass="exit" presetSubtype="0" fill="hold" grpId="1" nodeType="afterEffect">
                                  <p:stCondLst>
                                    <p:cond delay="0"/>
                                  </p:stCondLst>
                                  <p:childTnLst>
                                    <p:animEffect transition="out" filter="fade">
                                      <p:cBhvr>
                                        <p:cTn id="81" dur="500"/>
                                        <p:tgtEl>
                                          <p:spTgt spid="27"/>
                                        </p:tgtEl>
                                      </p:cBhvr>
                                    </p:animEffect>
                                    <p:set>
                                      <p:cBhvr>
                                        <p:cTn id="82" dur="1" fill="hold">
                                          <p:stCondLst>
                                            <p:cond delay="499"/>
                                          </p:stCondLst>
                                        </p:cTn>
                                        <p:tgtEl>
                                          <p:spTgt spid="27"/>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30"/>
                                        </p:tgtEl>
                                      </p:cBhvr>
                                    </p:animEffect>
                                    <p:set>
                                      <p:cBhvr>
                                        <p:cTn id="85" dur="1" fill="hold">
                                          <p:stCondLst>
                                            <p:cond delay="499"/>
                                          </p:stCondLst>
                                        </p:cTn>
                                        <p:tgtEl>
                                          <p:spTgt spid="30"/>
                                        </p:tgtEl>
                                        <p:attrNameLst>
                                          <p:attrName>style.visibility</p:attrName>
                                        </p:attrNameLst>
                                      </p:cBhvr>
                                      <p:to>
                                        <p:strVal val="hidden"/>
                                      </p:to>
                                    </p:set>
                                  </p:childTnLst>
                                </p:cTn>
                              </p:par>
                            </p:childTnLst>
                          </p:cTn>
                        </p:par>
                        <p:par>
                          <p:cTn id="86" fill="hold">
                            <p:stCondLst>
                              <p:cond delay="1000"/>
                            </p:stCondLst>
                            <p:childTnLst>
                              <p:par>
                                <p:cTn id="87" presetID="22" presetClass="entr" presetSubtype="1" fill="hold" grpId="0" nodeType="after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wipe(up)">
                                      <p:cBhvr>
                                        <p:cTn id="89" dur="500"/>
                                        <p:tgtEl>
                                          <p:spTgt spid="29"/>
                                        </p:tgtEl>
                                      </p:cBhvr>
                                    </p:animEffect>
                                  </p:childTnLst>
                                </p:cTn>
                              </p:par>
                            </p:childTnLst>
                          </p:cTn>
                        </p:par>
                        <p:par>
                          <p:cTn id="90" fill="hold">
                            <p:stCondLst>
                              <p:cond delay="1500"/>
                            </p:stCondLst>
                            <p:childTnLst>
                              <p:par>
                                <p:cTn id="91" presetID="1" presetClass="entr" presetSubtype="0" fill="hold" nodeType="afterEffect">
                                  <p:stCondLst>
                                    <p:cond delay="0"/>
                                  </p:stCondLst>
                                  <p:childTnLst>
                                    <p:set>
                                      <p:cBhvr>
                                        <p:cTn id="9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12" grpId="0" animBg="1"/>
      <p:bldP spid="13" grpId="0" animBg="1"/>
      <p:bldP spid="25" grpId="0"/>
      <p:bldP spid="26" grpId="0" animBg="1"/>
      <p:bldP spid="27" grpId="0" animBg="1"/>
      <p:bldP spid="27" grpId="1" animBg="1"/>
      <p:bldP spid="29" grpId="0" animBg="1"/>
      <p:bldP spid="30" grpId="0" animBg="1"/>
      <p:bldP spid="3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0EE464-6B6D-4C7A-8EBE-24F71C0B1670}"/>
              </a:ext>
            </a:extLst>
          </p:cNvPr>
          <p:cNvSpPr>
            <a:spLocks noGrp="1"/>
          </p:cNvSpPr>
          <p:nvPr>
            <p:ph type="title"/>
          </p:nvPr>
        </p:nvSpPr>
        <p:spPr/>
        <p:txBody>
          <a:bodyPr/>
          <a:lstStyle/>
          <a:p>
            <a:r>
              <a:rPr lang="ja-JP" altLang="en-US" dirty="0"/>
              <a:t>責任追跡性</a:t>
            </a:r>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Accountability</a:t>
            </a:r>
            <a:r>
              <a:rPr lang="ja-JP" alt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62F1D071-FB57-4810-8CD9-25574DC64A57}"/>
              </a:ext>
            </a:extLst>
          </p:cNvPr>
          <p:cNvSpPr>
            <a:spLocks noGrp="1"/>
          </p:cNvSpPr>
          <p:nvPr>
            <p:ph idx="1"/>
          </p:nvPr>
        </p:nvSpPr>
        <p:spPr/>
        <p:txBody>
          <a:bodyPr/>
          <a:lstStyle/>
          <a:p>
            <a:r>
              <a:rPr lang="ja-JP" altLang="en-US" dirty="0"/>
              <a:t>「責任追跡性」とは、何が起こったかを、後から追跡できるようにしておくことです。</a:t>
            </a:r>
          </a:p>
          <a:p>
            <a:r>
              <a:rPr lang="ja-JP" altLang="en-US" dirty="0"/>
              <a:t>そのために、いつ・誰が・何のデータを操作したかを記録しておかなければいけません。</a:t>
            </a:r>
          </a:p>
          <a:p>
            <a:r>
              <a:rPr lang="ja-JP" altLang="en-US" dirty="0"/>
              <a:t>気をつけなければいけないのは、記録したログの改ざんや消失です。</a:t>
            </a:r>
            <a:endParaRPr kumimoji="1" lang="ja-JP" altLang="en-US" dirty="0"/>
          </a:p>
        </p:txBody>
      </p:sp>
      <p:sp>
        <p:nvSpPr>
          <p:cNvPr id="4" name="正方形/長方形 3">
            <a:extLst>
              <a:ext uri="{FF2B5EF4-FFF2-40B4-BE49-F238E27FC236}">
                <a16:creationId xmlns:a16="http://schemas.microsoft.com/office/drawing/2014/main" id="{B73F8386-7C1E-4C2E-AC98-1D44C7D526FB}"/>
              </a:ext>
            </a:extLst>
          </p:cNvPr>
          <p:cNvSpPr/>
          <p:nvPr/>
        </p:nvSpPr>
        <p:spPr>
          <a:xfrm>
            <a:off x="1153316" y="874067"/>
            <a:ext cx="6831321" cy="57975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何が起こったかを、後から追跡できるようにしておくこと</a:t>
            </a:r>
          </a:p>
        </p:txBody>
      </p:sp>
      <p:grpSp>
        <p:nvGrpSpPr>
          <p:cNvPr id="21" name="グループ化 20">
            <a:extLst>
              <a:ext uri="{FF2B5EF4-FFF2-40B4-BE49-F238E27FC236}">
                <a16:creationId xmlns:a16="http://schemas.microsoft.com/office/drawing/2014/main" id="{A030CBB4-73B7-4E77-9347-99B411AF6A43}"/>
              </a:ext>
            </a:extLst>
          </p:cNvPr>
          <p:cNvGrpSpPr/>
          <p:nvPr/>
        </p:nvGrpSpPr>
        <p:grpSpPr>
          <a:xfrm>
            <a:off x="7387677" y="1948998"/>
            <a:ext cx="567179" cy="1082796"/>
            <a:chOff x="5828566" y="2742584"/>
            <a:chExt cx="825690" cy="1576316"/>
          </a:xfrm>
          <a:effectLst>
            <a:outerShdw blurRad="76200" dir="18900000" sy="23000" kx="-1200000" algn="bl" rotWithShape="0">
              <a:prstClr val="black">
                <a:alpha val="20000"/>
              </a:prstClr>
            </a:outerShdw>
          </a:effectLst>
        </p:grpSpPr>
        <p:sp>
          <p:nvSpPr>
            <p:cNvPr id="22" name="四角形: 上の 2 つの角を丸める 21">
              <a:extLst>
                <a:ext uri="{FF2B5EF4-FFF2-40B4-BE49-F238E27FC236}">
                  <a16:creationId xmlns:a16="http://schemas.microsoft.com/office/drawing/2014/main" id="{DD7C6EF4-71F6-471F-8FF4-DCFC5AF636CC}"/>
                </a:ext>
              </a:extLst>
            </p:cNvPr>
            <p:cNvSpPr/>
            <p:nvPr/>
          </p:nvSpPr>
          <p:spPr>
            <a:xfrm>
              <a:off x="5828566" y="3438619"/>
              <a:ext cx="825690" cy="880281"/>
            </a:xfrm>
            <a:prstGeom prst="round2SameRect">
              <a:avLst>
                <a:gd name="adj1" fmla="val 27245"/>
                <a:gd name="adj2" fmla="val 0"/>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4353A6BD-7925-4126-948F-04AC9CE4B27A}"/>
                </a:ext>
              </a:extLst>
            </p:cNvPr>
            <p:cNvSpPr/>
            <p:nvPr/>
          </p:nvSpPr>
          <p:spPr>
            <a:xfrm>
              <a:off x="5828566" y="2742584"/>
              <a:ext cx="825690" cy="825690"/>
            </a:xfrm>
            <a:prstGeom prst="ellipse">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a:extLst>
                <a:ext uri="{FF2B5EF4-FFF2-40B4-BE49-F238E27FC236}">
                  <a16:creationId xmlns:a16="http://schemas.microsoft.com/office/drawing/2014/main" id="{C2942A90-390D-4DFA-9E99-0109BF17364F}"/>
                </a:ext>
              </a:extLst>
            </p:cNvPr>
            <p:cNvGrpSpPr/>
            <p:nvPr/>
          </p:nvGrpSpPr>
          <p:grpSpPr>
            <a:xfrm>
              <a:off x="5886162" y="3033032"/>
              <a:ext cx="573516" cy="163179"/>
              <a:chOff x="2147143" y="3115536"/>
              <a:chExt cx="573516" cy="163179"/>
            </a:xfrm>
            <a:solidFill>
              <a:schemeClr val="accent1">
                <a:lumMod val="20000"/>
                <a:lumOff val="80000"/>
              </a:schemeClr>
            </a:solidFill>
          </p:grpSpPr>
          <p:sp>
            <p:nvSpPr>
              <p:cNvPr id="25" name="四角形: 上の 2 つの角を丸める 24">
                <a:extLst>
                  <a:ext uri="{FF2B5EF4-FFF2-40B4-BE49-F238E27FC236}">
                    <a16:creationId xmlns:a16="http://schemas.microsoft.com/office/drawing/2014/main" id="{8DF9B7B8-532B-4002-980A-9AE9D939BFF6}"/>
                  </a:ext>
                </a:extLst>
              </p:cNvPr>
              <p:cNvSpPr/>
              <p:nvPr/>
            </p:nvSpPr>
            <p:spPr>
              <a:xfrm flipV="1">
                <a:off x="2147143"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四角形: 上の 2 つの角を丸める 25">
                <a:extLst>
                  <a:ext uri="{FF2B5EF4-FFF2-40B4-BE49-F238E27FC236}">
                    <a16:creationId xmlns:a16="http://schemas.microsoft.com/office/drawing/2014/main" id="{699A8969-15D8-4FC5-83B8-0B23033C1BE2}"/>
                  </a:ext>
                </a:extLst>
              </p:cNvPr>
              <p:cNvSpPr/>
              <p:nvPr/>
            </p:nvSpPr>
            <p:spPr>
              <a:xfrm flipV="1">
                <a:off x="2495470"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EDEE6F1A-3CB4-4185-B13E-6FE6C4AA30E3}"/>
                  </a:ext>
                </a:extLst>
              </p:cNvPr>
              <p:cNvCxnSpPr>
                <a:stCxn id="25" idx="0"/>
                <a:endCxn id="26" idx="2"/>
              </p:cNvCxnSpPr>
              <p:nvPr/>
            </p:nvCxnSpPr>
            <p:spPr>
              <a:xfrm>
                <a:off x="2372332" y="3197125"/>
                <a:ext cx="123138"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8" name="グループ化 27">
            <a:extLst>
              <a:ext uri="{FF2B5EF4-FFF2-40B4-BE49-F238E27FC236}">
                <a16:creationId xmlns:a16="http://schemas.microsoft.com/office/drawing/2014/main" id="{6E7B8EFB-0E3D-4B54-824D-7053D5E662BE}"/>
              </a:ext>
            </a:extLst>
          </p:cNvPr>
          <p:cNvGrpSpPr/>
          <p:nvPr/>
        </p:nvGrpSpPr>
        <p:grpSpPr>
          <a:xfrm>
            <a:off x="7387677" y="3374668"/>
            <a:ext cx="567179" cy="1082796"/>
            <a:chOff x="356045" y="3468345"/>
            <a:chExt cx="825690" cy="1576316"/>
          </a:xfrm>
          <a:effectLst>
            <a:outerShdw blurRad="76200" dir="18900000" sy="23000" kx="-1200000" algn="bl" rotWithShape="0">
              <a:prstClr val="black">
                <a:alpha val="20000"/>
              </a:prstClr>
            </a:outerShdw>
          </a:effectLst>
        </p:grpSpPr>
        <p:sp>
          <p:nvSpPr>
            <p:cNvPr id="29" name="四角形: 上の 2 つの角を丸める 28">
              <a:extLst>
                <a:ext uri="{FF2B5EF4-FFF2-40B4-BE49-F238E27FC236}">
                  <a16:creationId xmlns:a16="http://schemas.microsoft.com/office/drawing/2014/main" id="{E7504815-F335-4188-909D-F83F5D8D5E3C}"/>
                </a:ext>
              </a:extLst>
            </p:cNvPr>
            <p:cNvSpPr/>
            <p:nvPr/>
          </p:nvSpPr>
          <p:spPr>
            <a:xfrm>
              <a:off x="356045" y="4164380"/>
              <a:ext cx="825690" cy="880281"/>
            </a:xfrm>
            <a:prstGeom prst="round2SameRect">
              <a:avLst>
                <a:gd name="adj1" fmla="val 27245"/>
                <a:gd name="adj2" fmla="val 0"/>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DD95AEE7-EF42-48D6-A32C-22ACA2E531E9}"/>
                </a:ext>
              </a:extLst>
            </p:cNvPr>
            <p:cNvSpPr/>
            <p:nvPr/>
          </p:nvSpPr>
          <p:spPr>
            <a:xfrm>
              <a:off x="356045" y="3468345"/>
              <a:ext cx="825690" cy="825690"/>
            </a:xfrm>
            <a:prstGeom prst="ellipse">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a:extLst>
                <a:ext uri="{FF2B5EF4-FFF2-40B4-BE49-F238E27FC236}">
                  <a16:creationId xmlns:a16="http://schemas.microsoft.com/office/drawing/2014/main" id="{1540F02F-5303-4139-9F15-3A519EC2E711}"/>
                </a:ext>
              </a:extLst>
            </p:cNvPr>
            <p:cNvGrpSpPr/>
            <p:nvPr/>
          </p:nvGrpSpPr>
          <p:grpSpPr>
            <a:xfrm>
              <a:off x="415086" y="3738321"/>
              <a:ext cx="573516" cy="163179"/>
              <a:chOff x="1813652" y="4224514"/>
              <a:chExt cx="573516" cy="163179"/>
            </a:xfrm>
          </p:grpSpPr>
          <p:sp>
            <p:nvSpPr>
              <p:cNvPr id="32" name="楕円 31">
                <a:extLst>
                  <a:ext uri="{FF2B5EF4-FFF2-40B4-BE49-F238E27FC236}">
                    <a16:creationId xmlns:a16="http://schemas.microsoft.com/office/drawing/2014/main" id="{858DEE2C-AF7D-4CB7-BA31-709F6FFFF503}"/>
                  </a:ext>
                </a:extLst>
              </p:cNvPr>
              <p:cNvSpPr/>
              <p:nvPr/>
            </p:nvSpPr>
            <p:spPr>
              <a:xfrm flipV="1">
                <a:off x="1813652"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7E82BD30-5325-44F6-B7B9-B75267875D9F}"/>
                  </a:ext>
                </a:extLst>
              </p:cNvPr>
              <p:cNvSpPr/>
              <p:nvPr/>
            </p:nvSpPr>
            <p:spPr>
              <a:xfrm flipV="1">
                <a:off x="2161979"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id="{BB47A146-E3EC-4996-982D-E9EA684F7ECC}"/>
                  </a:ext>
                </a:extLst>
              </p:cNvPr>
              <p:cNvCxnSpPr/>
              <p:nvPr/>
            </p:nvCxnSpPr>
            <p:spPr>
              <a:xfrm>
                <a:off x="2038841" y="4306103"/>
                <a:ext cx="123138" cy="0"/>
              </a:xfrm>
              <a:prstGeom prst="line">
                <a:avLst/>
              </a:prstGeom>
              <a:solidFill>
                <a:schemeClr val="accent1">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2" name="グループ化 81">
            <a:extLst>
              <a:ext uri="{FF2B5EF4-FFF2-40B4-BE49-F238E27FC236}">
                <a16:creationId xmlns:a16="http://schemas.microsoft.com/office/drawing/2014/main" id="{86035A46-D8AB-4344-98AA-F10194ABF71E}"/>
              </a:ext>
            </a:extLst>
          </p:cNvPr>
          <p:cNvGrpSpPr/>
          <p:nvPr/>
        </p:nvGrpSpPr>
        <p:grpSpPr>
          <a:xfrm>
            <a:off x="2429745" y="1687510"/>
            <a:ext cx="3053633" cy="2995179"/>
            <a:chOff x="2429745" y="1687510"/>
            <a:chExt cx="3053633" cy="2995179"/>
          </a:xfrm>
        </p:grpSpPr>
        <p:grpSp>
          <p:nvGrpSpPr>
            <p:cNvPr id="5" name="グループ化 4">
              <a:extLst>
                <a:ext uri="{FF2B5EF4-FFF2-40B4-BE49-F238E27FC236}">
                  <a16:creationId xmlns:a16="http://schemas.microsoft.com/office/drawing/2014/main" id="{F121024D-D63D-4922-BD22-6B52F6D6E12E}"/>
                </a:ext>
              </a:extLst>
            </p:cNvPr>
            <p:cNvGrpSpPr/>
            <p:nvPr/>
          </p:nvGrpSpPr>
          <p:grpSpPr>
            <a:xfrm>
              <a:off x="2429745" y="1878069"/>
              <a:ext cx="939644" cy="1375599"/>
              <a:chOff x="6971623" y="1116917"/>
              <a:chExt cx="1583140" cy="2317650"/>
            </a:xfrm>
            <a:effectLst>
              <a:outerShdw blurRad="76200" dir="18900000" sy="23000" kx="-1200000" algn="bl" rotWithShape="0">
                <a:prstClr val="black">
                  <a:alpha val="20000"/>
                </a:prstClr>
              </a:outerShdw>
            </a:effectLst>
          </p:grpSpPr>
          <p:sp>
            <p:nvSpPr>
              <p:cNvPr id="6" name="直方体 5">
                <a:extLst>
                  <a:ext uri="{FF2B5EF4-FFF2-40B4-BE49-F238E27FC236}">
                    <a16:creationId xmlns:a16="http://schemas.microsoft.com/office/drawing/2014/main" id="{AA83F900-90B2-4E6A-B3EF-C6EBCF2FFFA8}"/>
                  </a:ext>
                </a:extLst>
              </p:cNvPr>
              <p:cNvSpPr/>
              <p:nvPr/>
            </p:nvSpPr>
            <p:spPr>
              <a:xfrm>
                <a:off x="6971623" y="1116917"/>
                <a:ext cx="1583140" cy="2317650"/>
              </a:xfrm>
              <a:prstGeom prst="cube">
                <a:avLst>
                  <a:gd name="adj" fmla="val 21172"/>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1108EBD3-C099-493A-9FF7-23474A8CFED1}"/>
                  </a:ext>
                </a:extLst>
              </p:cNvPr>
              <p:cNvSpPr/>
              <p:nvPr/>
            </p:nvSpPr>
            <p:spPr>
              <a:xfrm>
                <a:off x="7069541" y="1637731"/>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9A8FD8A1-1C37-4F11-A274-0E1327C55217}"/>
                  </a:ext>
                </a:extLst>
              </p:cNvPr>
              <p:cNvSpPr/>
              <p:nvPr/>
            </p:nvSpPr>
            <p:spPr>
              <a:xfrm>
                <a:off x="7069541" y="1829965"/>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F557D90-D47C-4623-9481-7C6B7945A3F6}"/>
                  </a:ext>
                </a:extLst>
              </p:cNvPr>
              <p:cNvSpPr/>
              <p:nvPr/>
            </p:nvSpPr>
            <p:spPr>
              <a:xfrm>
                <a:off x="7069541" y="2019952"/>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A48852A-8D98-4377-8358-CAC7A5BE05EB}"/>
                  </a:ext>
                </a:extLst>
              </p:cNvPr>
              <p:cNvSpPr/>
              <p:nvPr/>
            </p:nvSpPr>
            <p:spPr>
              <a:xfrm>
                <a:off x="7069541" y="2206610"/>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18EBBBB5-2654-4B84-AC55-AFCA16B709A0}"/>
                  </a:ext>
                </a:extLst>
              </p:cNvPr>
              <p:cNvSpPr/>
              <p:nvPr/>
            </p:nvSpPr>
            <p:spPr>
              <a:xfrm>
                <a:off x="7069541"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1CF7F79B-723B-4F02-B5FF-5E91976BC552}"/>
                  </a:ext>
                </a:extLst>
              </p:cNvPr>
              <p:cNvSpPr/>
              <p:nvPr/>
            </p:nvSpPr>
            <p:spPr>
              <a:xfrm>
                <a:off x="7779400"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80D023D1-DDD5-4F52-A747-75AC74F4F3EB}"/>
                  </a:ext>
                </a:extLst>
              </p:cNvPr>
              <p:cNvSpPr/>
              <p:nvPr/>
            </p:nvSpPr>
            <p:spPr>
              <a:xfrm>
                <a:off x="795617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2D6AF697-16AF-4627-BF16-E8C149F6A0C2}"/>
                  </a:ext>
                </a:extLst>
              </p:cNvPr>
              <p:cNvSpPr/>
              <p:nvPr/>
            </p:nvSpPr>
            <p:spPr>
              <a:xfrm>
                <a:off x="7069541" y="2446469"/>
                <a:ext cx="1023582" cy="614279"/>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7F886E0B-6BCC-41EE-A953-7AE82D243329}"/>
                  </a:ext>
                </a:extLst>
              </p:cNvPr>
              <p:cNvSpPr/>
              <p:nvPr/>
            </p:nvSpPr>
            <p:spPr>
              <a:xfrm>
                <a:off x="760262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吹き出し: 四角形 15">
              <a:extLst>
                <a:ext uri="{FF2B5EF4-FFF2-40B4-BE49-F238E27FC236}">
                  <a16:creationId xmlns:a16="http://schemas.microsoft.com/office/drawing/2014/main" id="{1828339B-EC58-445F-A2C5-174C8B22F0A3}"/>
                </a:ext>
              </a:extLst>
            </p:cNvPr>
            <p:cNvSpPr/>
            <p:nvPr/>
          </p:nvSpPr>
          <p:spPr>
            <a:xfrm>
              <a:off x="3516706" y="1687510"/>
              <a:ext cx="1966672" cy="2995179"/>
            </a:xfrm>
            <a:prstGeom prst="wedgeRectCallout">
              <a:avLst>
                <a:gd name="adj1" fmla="val -62636"/>
                <a:gd name="adj2" fmla="val -34129"/>
              </a:avLst>
            </a:prstGeom>
            <a:solidFill>
              <a:schemeClr val="bg1"/>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図形 16">
              <a:extLst>
                <a:ext uri="{FF2B5EF4-FFF2-40B4-BE49-F238E27FC236}">
                  <a16:creationId xmlns:a16="http://schemas.microsoft.com/office/drawing/2014/main" id="{726D0A2D-9715-406F-AC0F-D591FE8BC6E1}"/>
                </a:ext>
              </a:extLst>
            </p:cNvPr>
            <p:cNvSpPr/>
            <p:nvPr/>
          </p:nvSpPr>
          <p:spPr>
            <a:xfrm>
              <a:off x="3717797" y="1878069"/>
              <a:ext cx="1017120" cy="791564"/>
            </a:xfrm>
            <a:custGeom>
              <a:avLst/>
              <a:gdLst>
                <a:gd name="connsiteX0" fmla="*/ 187655 w 3261815"/>
                <a:gd name="connsiteY0" fmla="*/ 0 h 2538476"/>
                <a:gd name="connsiteX1" fmla="*/ 1600202 w 3261815"/>
                <a:gd name="connsiteY1" fmla="*/ 0 h 2538476"/>
                <a:gd name="connsiteX2" fmla="*/ 1787857 w 3261815"/>
                <a:gd name="connsiteY2" fmla="*/ 450369 h 2538476"/>
                <a:gd name="connsiteX3" fmla="*/ 3261815 w 3261815"/>
                <a:gd name="connsiteY3" fmla="*/ 450369 h 2538476"/>
                <a:gd name="connsiteX4" fmla="*/ 3261815 w 3261815"/>
                <a:gd name="connsiteY4" fmla="*/ 2538476 h 2538476"/>
                <a:gd name="connsiteX5" fmla="*/ 0 w 3261815"/>
                <a:gd name="connsiteY5" fmla="*/ 2538476 h 2538476"/>
                <a:gd name="connsiteX6" fmla="*/ 0 w 3261815"/>
                <a:gd name="connsiteY6" fmla="*/ 450369 h 253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815" h="2538476">
                  <a:moveTo>
                    <a:pt x="187655" y="0"/>
                  </a:moveTo>
                  <a:lnTo>
                    <a:pt x="1600202" y="0"/>
                  </a:lnTo>
                  <a:lnTo>
                    <a:pt x="1787857" y="450369"/>
                  </a:lnTo>
                  <a:lnTo>
                    <a:pt x="3261815" y="450369"/>
                  </a:lnTo>
                  <a:lnTo>
                    <a:pt x="3261815" y="2538476"/>
                  </a:lnTo>
                  <a:lnTo>
                    <a:pt x="0" y="2538476"/>
                  </a:lnTo>
                  <a:lnTo>
                    <a:pt x="0" y="450369"/>
                  </a:lnTo>
                  <a:close/>
                </a:path>
              </a:pathLst>
            </a:cu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メモ 17">
              <a:extLst>
                <a:ext uri="{FF2B5EF4-FFF2-40B4-BE49-F238E27FC236}">
                  <a16:creationId xmlns:a16="http://schemas.microsoft.com/office/drawing/2014/main" id="{4ACA4C9E-E0A3-4A4D-ABF0-B48F9315B43F}"/>
                </a:ext>
              </a:extLst>
            </p:cNvPr>
            <p:cNvSpPr/>
            <p:nvPr/>
          </p:nvSpPr>
          <p:spPr>
            <a:xfrm>
              <a:off x="4440592" y="2186728"/>
              <a:ext cx="612397" cy="79156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メモ 18">
              <a:extLst>
                <a:ext uri="{FF2B5EF4-FFF2-40B4-BE49-F238E27FC236}">
                  <a16:creationId xmlns:a16="http://schemas.microsoft.com/office/drawing/2014/main" id="{55FD305A-3949-4E13-B83A-E3C2A9C43FB6}"/>
                </a:ext>
              </a:extLst>
            </p:cNvPr>
            <p:cNvSpPr/>
            <p:nvPr/>
          </p:nvSpPr>
          <p:spPr>
            <a:xfrm>
              <a:off x="4545152" y="2258387"/>
              <a:ext cx="612397" cy="79156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メモ 19">
              <a:extLst>
                <a:ext uri="{FF2B5EF4-FFF2-40B4-BE49-F238E27FC236}">
                  <a16:creationId xmlns:a16="http://schemas.microsoft.com/office/drawing/2014/main" id="{1BD1B579-E703-45A5-A26A-EFBFAFA7CFD3}"/>
                </a:ext>
              </a:extLst>
            </p:cNvPr>
            <p:cNvSpPr/>
            <p:nvPr/>
          </p:nvSpPr>
          <p:spPr>
            <a:xfrm>
              <a:off x="4649712" y="2370139"/>
              <a:ext cx="612397" cy="791564"/>
            </a:xfrm>
            <a:prstGeom prst="foldedCorner">
              <a:avLst/>
            </a:prstGeom>
            <a:solidFill>
              <a:schemeClr val="bg1">
                <a:lumMod val="9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リーフォーム: 図形 34">
              <a:extLst>
                <a:ext uri="{FF2B5EF4-FFF2-40B4-BE49-F238E27FC236}">
                  <a16:creationId xmlns:a16="http://schemas.microsoft.com/office/drawing/2014/main" id="{E40A2B0D-0A75-4F43-B2F4-F0B2DA317A92}"/>
                </a:ext>
              </a:extLst>
            </p:cNvPr>
            <p:cNvSpPr/>
            <p:nvPr/>
          </p:nvSpPr>
          <p:spPr>
            <a:xfrm>
              <a:off x="3717797" y="3280276"/>
              <a:ext cx="1017120" cy="791564"/>
            </a:xfrm>
            <a:custGeom>
              <a:avLst/>
              <a:gdLst>
                <a:gd name="connsiteX0" fmla="*/ 187655 w 3261815"/>
                <a:gd name="connsiteY0" fmla="*/ 0 h 2538476"/>
                <a:gd name="connsiteX1" fmla="*/ 1600202 w 3261815"/>
                <a:gd name="connsiteY1" fmla="*/ 0 h 2538476"/>
                <a:gd name="connsiteX2" fmla="*/ 1787857 w 3261815"/>
                <a:gd name="connsiteY2" fmla="*/ 450369 h 2538476"/>
                <a:gd name="connsiteX3" fmla="*/ 3261815 w 3261815"/>
                <a:gd name="connsiteY3" fmla="*/ 450369 h 2538476"/>
                <a:gd name="connsiteX4" fmla="*/ 3261815 w 3261815"/>
                <a:gd name="connsiteY4" fmla="*/ 2538476 h 2538476"/>
                <a:gd name="connsiteX5" fmla="*/ 0 w 3261815"/>
                <a:gd name="connsiteY5" fmla="*/ 2538476 h 2538476"/>
                <a:gd name="connsiteX6" fmla="*/ 0 w 3261815"/>
                <a:gd name="connsiteY6" fmla="*/ 450369 h 2538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815" h="2538476">
                  <a:moveTo>
                    <a:pt x="187655" y="0"/>
                  </a:moveTo>
                  <a:lnTo>
                    <a:pt x="1600202" y="0"/>
                  </a:lnTo>
                  <a:lnTo>
                    <a:pt x="1787857" y="450369"/>
                  </a:lnTo>
                  <a:lnTo>
                    <a:pt x="3261815" y="450369"/>
                  </a:lnTo>
                  <a:lnTo>
                    <a:pt x="3261815" y="2538476"/>
                  </a:lnTo>
                  <a:lnTo>
                    <a:pt x="0" y="2538476"/>
                  </a:lnTo>
                  <a:lnTo>
                    <a:pt x="0" y="450369"/>
                  </a:lnTo>
                  <a:close/>
                </a:path>
              </a:pathLst>
            </a:cu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四角形: メモ 35">
              <a:extLst>
                <a:ext uri="{FF2B5EF4-FFF2-40B4-BE49-F238E27FC236}">
                  <a16:creationId xmlns:a16="http://schemas.microsoft.com/office/drawing/2014/main" id="{905EA071-0C2D-41CC-B10F-35CE73523F57}"/>
                </a:ext>
              </a:extLst>
            </p:cNvPr>
            <p:cNvSpPr/>
            <p:nvPr/>
          </p:nvSpPr>
          <p:spPr>
            <a:xfrm>
              <a:off x="4440592" y="3588935"/>
              <a:ext cx="612397" cy="791564"/>
            </a:xfrm>
            <a:prstGeom prst="foldedCorner">
              <a:avLst/>
            </a:pr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メモ 36">
              <a:extLst>
                <a:ext uri="{FF2B5EF4-FFF2-40B4-BE49-F238E27FC236}">
                  <a16:creationId xmlns:a16="http://schemas.microsoft.com/office/drawing/2014/main" id="{E8C28CA7-F0CA-416F-AC37-E872125CE51C}"/>
                </a:ext>
              </a:extLst>
            </p:cNvPr>
            <p:cNvSpPr/>
            <p:nvPr/>
          </p:nvSpPr>
          <p:spPr>
            <a:xfrm>
              <a:off x="4545152" y="3660594"/>
              <a:ext cx="612397" cy="791564"/>
            </a:xfrm>
            <a:prstGeom prst="foldedCorner">
              <a:avLst/>
            </a:pr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 メモ 37">
              <a:extLst>
                <a:ext uri="{FF2B5EF4-FFF2-40B4-BE49-F238E27FC236}">
                  <a16:creationId xmlns:a16="http://schemas.microsoft.com/office/drawing/2014/main" id="{15CB8AE7-883F-4D03-B537-192CC75AC6AA}"/>
                </a:ext>
              </a:extLst>
            </p:cNvPr>
            <p:cNvSpPr/>
            <p:nvPr/>
          </p:nvSpPr>
          <p:spPr>
            <a:xfrm>
              <a:off x="4649712" y="3772346"/>
              <a:ext cx="612397" cy="791564"/>
            </a:xfrm>
            <a:prstGeom prst="foldedCorner">
              <a:avLst/>
            </a:prstGeom>
            <a:solidFill>
              <a:schemeClr val="bg1">
                <a:lumMod val="85000"/>
              </a:schemeClr>
            </a:solidFill>
            <a:ln w="2857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3" name="グループ化 82">
            <a:extLst>
              <a:ext uri="{FF2B5EF4-FFF2-40B4-BE49-F238E27FC236}">
                <a16:creationId xmlns:a16="http://schemas.microsoft.com/office/drawing/2014/main" id="{1F94B2B6-B9ED-47C9-9760-159B5BC3754B}"/>
              </a:ext>
            </a:extLst>
          </p:cNvPr>
          <p:cNvGrpSpPr/>
          <p:nvPr/>
        </p:nvGrpSpPr>
        <p:grpSpPr>
          <a:xfrm>
            <a:off x="4954871" y="2256042"/>
            <a:ext cx="2214694" cy="369332"/>
            <a:chOff x="4954871" y="2256042"/>
            <a:chExt cx="2214694" cy="369332"/>
          </a:xfrm>
        </p:grpSpPr>
        <p:cxnSp>
          <p:nvCxnSpPr>
            <p:cNvPr id="39" name="直線矢印コネクタ 38">
              <a:extLst>
                <a:ext uri="{FF2B5EF4-FFF2-40B4-BE49-F238E27FC236}">
                  <a16:creationId xmlns:a16="http://schemas.microsoft.com/office/drawing/2014/main" id="{0E2566C7-C047-4B05-85F8-95618812065D}"/>
                </a:ext>
              </a:extLst>
            </p:cNvPr>
            <p:cNvCxnSpPr>
              <a:cxnSpLocks/>
            </p:cNvCxnSpPr>
            <p:nvPr/>
          </p:nvCxnSpPr>
          <p:spPr>
            <a:xfrm flipH="1">
              <a:off x="4954871" y="2593689"/>
              <a:ext cx="2214694" cy="0"/>
            </a:xfrm>
            <a:prstGeom prst="straightConnector1">
              <a:avLst/>
            </a:prstGeom>
            <a:ln w="57150">
              <a:tailEnd type="arrow" w="sm" len="sm"/>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29F78F0F-C2D5-4968-8F51-BDE183247649}"/>
                </a:ext>
              </a:extLst>
            </p:cNvPr>
            <p:cNvSpPr txBox="1"/>
            <p:nvPr/>
          </p:nvSpPr>
          <p:spPr>
            <a:xfrm>
              <a:off x="5808138" y="2256042"/>
              <a:ext cx="817853" cy="369332"/>
            </a:xfrm>
            <a:prstGeom prst="rect">
              <a:avLst/>
            </a:prstGeom>
            <a:noFill/>
          </p:spPr>
          <p:txBody>
            <a:bodyPr wrap="none" rtlCol="0">
              <a:spAutoFit/>
            </a:bodyPr>
            <a:lstStyle/>
            <a:p>
              <a:r>
                <a:rPr kumimoji="1" lang="ja-JP" altLang="en-US" dirty="0">
                  <a:solidFill>
                    <a:schemeClr val="accent1"/>
                  </a:solidFill>
                  <a:latin typeface="HGP創英角ｺﾞｼｯｸUB" panose="020B0900000000000000" pitchFamily="50" charset="-128"/>
                  <a:ea typeface="HGP創英角ｺﾞｼｯｸUB" panose="020B0900000000000000" pitchFamily="50" charset="-128"/>
                  <a:cs typeface="Arial" panose="020B0604020202020204" pitchFamily="34" charset="0"/>
                </a:rPr>
                <a:t>読取り</a:t>
              </a:r>
            </a:p>
          </p:txBody>
        </p:sp>
      </p:grpSp>
      <p:grpSp>
        <p:nvGrpSpPr>
          <p:cNvPr id="84" name="グループ化 83">
            <a:extLst>
              <a:ext uri="{FF2B5EF4-FFF2-40B4-BE49-F238E27FC236}">
                <a16:creationId xmlns:a16="http://schemas.microsoft.com/office/drawing/2014/main" id="{03C69B13-2739-4A11-9359-C54EE49456BC}"/>
              </a:ext>
            </a:extLst>
          </p:cNvPr>
          <p:cNvGrpSpPr/>
          <p:nvPr/>
        </p:nvGrpSpPr>
        <p:grpSpPr>
          <a:xfrm>
            <a:off x="4954871" y="3632326"/>
            <a:ext cx="2214694" cy="369332"/>
            <a:chOff x="4954871" y="3632326"/>
            <a:chExt cx="2214694" cy="369332"/>
          </a:xfrm>
        </p:grpSpPr>
        <p:cxnSp>
          <p:nvCxnSpPr>
            <p:cNvPr id="40" name="直線矢印コネクタ 39">
              <a:extLst>
                <a:ext uri="{FF2B5EF4-FFF2-40B4-BE49-F238E27FC236}">
                  <a16:creationId xmlns:a16="http://schemas.microsoft.com/office/drawing/2014/main" id="{70088AC5-DAAF-41B2-B485-B45E8D54CA99}"/>
                </a:ext>
              </a:extLst>
            </p:cNvPr>
            <p:cNvCxnSpPr>
              <a:cxnSpLocks/>
            </p:cNvCxnSpPr>
            <p:nvPr/>
          </p:nvCxnSpPr>
          <p:spPr>
            <a:xfrm flipH="1">
              <a:off x="4954871" y="3977604"/>
              <a:ext cx="2214694" cy="0"/>
            </a:xfrm>
            <a:prstGeom prst="straightConnector1">
              <a:avLst/>
            </a:prstGeom>
            <a:ln w="57150">
              <a:tailEnd type="arrow" w="sm" len="sm"/>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7F7D5939-DFE9-4097-94C6-B63837EB277C}"/>
                </a:ext>
              </a:extLst>
            </p:cNvPr>
            <p:cNvSpPr txBox="1"/>
            <p:nvPr/>
          </p:nvSpPr>
          <p:spPr>
            <a:xfrm>
              <a:off x="5808138" y="3632326"/>
              <a:ext cx="877163" cy="369332"/>
            </a:xfrm>
            <a:prstGeom prst="rect">
              <a:avLst/>
            </a:prstGeom>
            <a:noFill/>
          </p:spPr>
          <p:txBody>
            <a:bodyPr wrap="none" rtlCol="0">
              <a:spAutoFit/>
            </a:bodyPr>
            <a:lstStyle/>
            <a:p>
              <a:r>
                <a:rPr kumimoji="1" lang="ja-JP" altLang="en-US" dirty="0">
                  <a:solidFill>
                    <a:schemeClr val="accent1"/>
                  </a:solidFill>
                  <a:latin typeface="HGP創英角ｺﾞｼｯｸUB" panose="020B0900000000000000" pitchFamily="50" charset="-128"/>
                  <a:ea typeface="HGP創英角ｺﾞｼｯｸUB" panose="020B0900000000000000" pitchFamily="50" charset="-128"/>
                  <a:cs typeface="Arial" panose="020B0604020202020204" pitchFamily="34" charset="0"/>
                </a:rPr>
                <a:t>書込み</a:t>
              </a:r>
            </a:p>
          </p:txBody>
        </p:sp>
      </p:grpSp>
      <p:grpSp>
        <p:nvGrpSpPr>
          <p:cNvPr id="43" name="グループ化 42">
            <a:extLst>
              <a:ext uri="{FF2B5EF4-FFF2-40B4-BE49-F238E27FC236}">
                <a16:creationId xmlns:a16="http://schemas.microsoft.com/office/drawing/2014/main" id="{46B910BD-E38C-4975-8E78-60F89C1FD36A}"/>
              </a:ext>
            </a:extLst>
          </p:cNvPr>
          <p:cNvGrpSpPr/>
          <p:nvPr/>
        </p:nvGrpSpPr>
        <p:grpSpPr>
          <a:xfrm flipH="1">
            <a:off x="310972" y="4046567"/>
            <a:ext cx="609830" cy="948046"/>
            <a:chOff x="10167612" y="587139"/>
            <a:chExt cx="1441568" cy="2241070"/>
          </a:xfrm>
          <a:effectLst>
            <a:outerShdw blurRad="76200" dir="18900000" sy="23000" kx="-1200000" algn="bl" rotWithShape="0">
              <a:prstClr val="black">
                <a:alpha val="20000"/>
              </a:prstClr>
            </a:outerShdw>
          </a:effectLst>
        </p:grpSpPr>
        <p:grpSp>
          <p:nvGrpSpPr>
            <p:cNvPr id="44" name="グループ化 43">
              <a:extLst>
                <a:ext uri="{FF2B5EF4-FFF2-40B4-BE49-F238E27FC236}">
                  <a16:creationId xmlns:a16="http://schemas.microsoft.com/office/drawing/2014/main" id="{74946909-E79E-4C63-BB24-FADF1EBACD26}"/>
                </a:ext>
              </a:extLst>
            </p:cNvPr>
            <p:cNvGrpSpPr/>
            <p:nvPr/>
          </p:nvGrpSpPr>
          <p:grpSpPr>
            <a:xfrm>
              <a:off x="10531006" y="769878"/>
              <a:ext cx="1078174" cy="2058331"/>
              <a:chOff x="1972101" y="2763672"/>
              <a:chExt cx="825690" cy="1576316"/>
            </a:xfrm>
            <a:solidFill>
              <a:schemeClr val="bg1">
                <a:lumMod val="65000"/>
              </a:schemeClr>
            </a:solidFill>
          </p:grpSpPr>
          <p:sp>
            <p:nvSpPr>
              <p:cNvPr id="51" name="四角形: 上の 2 つの角を丸める 50">
                <a:extLst>
                  <a:ext uri="{FF2B5EF4-FFF2-40B4-BE49-F238E27FC236}">
                    <a16:creationId xmlns:a16="http://schemas.microsoft.com/office/drawing/2014/main" id="{D39187A7-B349-4F93-9C17-E48AEFDC10BE}"/>
                  </a:ext>
                </a:extLst>
              </p:cNvPr>
              <p:cNvSpPr/>
              <p:nvPr/>
            </p:nvSpPr>
            <p:spPr>
              <a:xfrm>
                <a:off x="1972101" y="3459707"/>
                <a:ext cx="825690" cy="880281"/>
              </a:xfrm>
              <a:prstGeom prst="round2SameRect">
                <a:avLst>
                  <a:gd name="adj1" fmla="val 27245"/>
                  <a:gd name="adj2" fmla="val 0"/>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楕円 51">
                <a:extLst>
                  <a:ext uri="{FF2B5EF4-FFF2-40B4-BE49-F238E27FC236}">
                    <a16:creationId xmlns:a16="http://schemas.microsoft.com/office/drawing/2014/main" id="{248B440E-3C21-4362-BC46-EB80282A4412}"/>
                  </a:ext>
                </a:extLst>
              </p:cNvPr>
              <p:cNvSpPr/>
              <p:nvPr/>
            </p:nvSpPr>
            <p:spPr>
              <a:xfrm>
                <a:off x="1972101" y="2763672"/>
                <a:ext cx="825690" cy="825690"/>
              </a:xfrm>
              <a:prstGeom prst="ellipse">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台形 44">
              <a:extLst>
                <a:ext uri="{FF2B5EF4-FFF2-40B4-BE49-F238E27FC236}">
                  <a16:creationId xmlns:a16="http://schemas.microsoft.com/office/drawing/2014/main" id="{8C799F9C-443E-4647-BFBB-A9EB4A4ED558}"/>
                </a:ext>
              </a:extLst>
            </p:cNvPr>
            <p:cNvSpPr/>
            <p:nvPr/>
          </p:nvSpPr>
          <p:spPr>
            <a:xfrm flipV="1">
              <a:off x="10503710" y="1392739"/>
              <a:ext cx="630300" cy="312653"/>
            </a:xfrm>
            <a:prstGeom prst="trapezoid">
              <a:avLst>
                <a:gd name="adj" fmla="val 26926"/>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5">
              <a:extLst>
                <a:ext uri="{FF2B5EF4-FFF2-40B4-BE49-F238E27FC236}">
                  <a16:creationId xmlns:a16="http://schemas.microsoft.com/office/drawing/2014/main" id="{32390224-52A3-4336-BF49-B45D418E57D6}"/>
                </a:ext>
              </a:extLst>
            </p:cNvPr>
            <p:cNvGrpSpPr/>
            <p:nvPr/>
          </p:nvGrpSpPr>
          <p:grpSpPr>
            <a:xfrm>
              <a:off x="10503710" y="1017320"/>
              <a:ext cx="559743" cy="291368"/>
              <a:chOff x="8896952" y="1032376"/>
              <a:chExt cx="764340" cy="397868"/>
            </a:xfrm>
          </p:grpSpPr>
          <p:cxnSp>
            <p:nvCxnSpPr>
              <p:cNvPr id="48" name="直線コネクタ 47">
                <a:extLst>
                  <a:ext uri="{FF2B5EF4-FFF2-40B4-BE49-F238E27FC236}">
                    <a16:creationId xmlns:a16="http://schemas.microsoft.com/office/drawing/2014/main" id="{7FBCE18B-F0D2-44C8-B504-4BAF4AB7E78C}"/>
                  </a:ext>
                </a:extLst>
              </p:cNvPr>
              <p:cNvCxnSpPr>
                <a:cxnSpLocks/>
              </p:cNvCxnSpPr>
              <p:nvPr/>
            </p:nvCxnSpPr>
            <p:spPr>
              <a:xfrm>
                <a:off x="8943604" y="1302740"/>
                <a:ext cx="476075" cy="0"/>
              </a:xfrm>
              <a:prstGeom prst="line">
                <a:avLst/>
              </a:prstGeom>
              <a:solidFill>
                <a:schemeClr val="tx2">
                  <a:lumMod val="20000"/>
                  <a:lumOff val="80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直角三角形 48">
                <a:extLst>
                  <a:ext uri="{FF2B5EF4-FFF2-40B4-BE49-F238E27FC236}">
                    <a16:creationId xmlns:a16="http://schemas.microsoft.com/office/drawing/2014/main" id="{B405944B-C505-4FB4-9130-4F0607BB1366}"/>
                  </a:ext>
                </a:extLst>
              </p:cNvPr>
              <p:cNvSpPr/>
              <p:nvPr/>
            </p:nvSpPr>
            <p:spPr>
              <a:xfrm rot="2247743" flipH="1">
                <a:off x="9404495" y="1032376"/>
                <a:ext cx="256797" cy="397867"/>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直角三角形 49">
                <a:extLst>
                  <a:ext uri="{FF2B5EF4-FFF2-40B4-BE49-F238E27FC236}">
                    <a16:creationId xmlns:a16="http://schemas.microsoft.com/office/drawing/2014/main" id="{2FFE9D22-5046-4B8E-AC49-7F096EACBB22}"/>
                  </a:ext>
                </a:extLst>
              </p:cNvPr>
              <p:cNvSpPr/>
              <p:nvPr/>
            </p:nvSpPr>
            <p:spPr>
              <a:xfrm rot="19352257">
                <a:off x="8896952" y="1032378"/>
                <a:ext cx="256796" cy="397866"/>
              </a:xfrm>
              <a:prstGeom prst="rtTriangle">
                <a:avLst/>
              </a:prstGeom>
              <a:gradFill flip="none" rotWithShape="1">
                <a:gsLst>
                  <a:gs pos="0">
                    <a:schemeClr val="tx1">
                      <a:lumMod val="50000"/>
                      <a:lumOff val="50000"/>
                      <a:tint val="66000"/>
                      <a:satMod val="160000"/>
                    </a:schemeClr>
                  </a:gs>
                  <a:gs pos="50000">
                    <a:schemeClr val="tx1">
                      <a:lumMod val="50000"/>
                      <a:lumOff val="50000"/>
                      <a:tint val="44500"/>
                      <a:satMod val="160000"/>
                    </a:schemeClr>
                  </a:gs>
                  <a:gs pos="100000">
                    <a:schemeClr val="tx1">
                      <a:lumMod val="50000"/>
                      <a:lumOff val="50000"/>
                      <a:tint val="23500"/>
                      <a:satMod val="160000"/>
                    </a:schemeClr>
                  </a:gs>
                </a:gsLst>
                <a:lin ang="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 name="フリーフォーム: 図形 46">
              <a:extLst>
                <a:ext uri="{FF2B5EF4-FFF2-40B4-BE49-F238E27FC236}">
                  <a16:creationId xmlns:a16="http://schemas.microsoft.com/office/drawing/2014/main" id="{D9D6E3C6-3BE7-455D-82F7-2A79FAE2641D}"/>
                </a:ext>
              </a:extLst>
            </p:cNvPr>
            <p:cNvSpPr/>
            <p:nvPr/>
          </p:nvSpPr>
          <p:spPr>
            <a:xfrm rot="21216852">
              <a:off x="10167612" y="587139"/>
              <a:ext cx="1375429" cy="690729"/>
            </a:xfrm>
            <a:custGeom>
              <a:avLst/>
              <a:gdLst>
                <a:gd name="connsiteX0" fmla="*/ 969625 w 1375429"/>
                <a:gd name="connsiteY0" fmla="*/ 12532 h 690729"/>
                <a:gd name="connsiteX1" fmla="*/ 1374592 w 1375429"/>
                <a:gd name="connsiteY1" fmla="*/ 430125 h 690729"/>
                <a:gd name="connsiteX2" fmla="*/ 932373 w 1375429"/>
                <a:gd name="connsiteY2" fmla="*/ 403764 h 690729"/>
                <a:gd name="connsiteX3" fmla="*/ 897040 w 1375429"/>
                <a:gd name="connsiteY3" fmla="*/ 443484 h 690729"/>
                <a:gd name="connsiteX4" fmla="*/ 565787 w 1375429"/>
                <a:gd name="connsiteY4" fmla="*/ 621267 h 690729"/>
                <a:gd name="connsiteX5" fmla="*/ 222012 w 1375429"/>
                <a:gd name="connsiteY5" fmla="*/ 690375 h 690729"/>
                <a:gd name="connsiteX6" fmla="*/ 298649 w 1375429"/>
                <a:gd name="connsiteY6" fmla="*/ 335414 h 690729"/>
                <a:gd name="connsiteX7" fmla="*/ 308652 w 1375429"/>
                <a:gd name="connsiteY7" fmla="*/ 336077 h 690729"/>
                <a:gd name="connsiteX8" fmla="*/ 321377 w 1375429"/>
                <a:gd name="connsiteY8" fmla="*/ 288272 h 690729"/>
                <a:gd name="connsiteX9" fmla="*/ 860914 w 1375429"/>
                <a:gd name="connsiteY9" fmla="*/ 420 h 690729"/>
                <a:gd name="connsiteX10" fmla="*/ 969625 w 1375429"/>
                <a:gd name="connsiteY10" fmla="*/ 12532 h 69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5429" h="690729">
                  <a:moveTo>
                    <a:pt x="969625" y="12532"/>
                  </a:moveTo>
                  <a:cubicBezTo>
                    <a:pt x="1214155" y="59431"/>
                    <a:pt x="1389074" y="232033"/>
                    <a:pt x="1374592" y="430125"/>
                  </a:cubicBezTo>
                  <a:lnTo>
                    <a:pt x="932373" y="403764"/>
                  </a:lnTo>
                  <a:lnTo>
                    <a:pt x="897040" y="443484"/>
                  </a:lnTo>
                  <a:cubicBezTo>
                    <a:pt x="823342" y="508612"/>
                    <a:pt x="703916" y="573491"/>
                    <a:pt x="565787" y="621267"/>
                  </a:cubicBezTo>
                  <a:cubicBezTo>
                    <a:pt x="446187" y="662636"/>
                    <a:pt x="323631" y="687273"/>
                    <a:pt x="222012" y="690375"/>
                  </a:cubicBezTo>
                  <a:cubicBezTo>
                    <a:pt x="-106172" y="700393"/>
                    <a:pt x="-62108" y="496302"/>
                    <a:pt x="298649" y="335414"/>
                  </a:cubicBezTo>
                  <a:lnTo>
                    <a:pt x="308652" y="336077"/>
                  </a:lnTo>
                  <a:lnTo>
                    <a:pt x="321377" y="288272"/>
                  </a:lnTo>
                  <a:cubicBezTo>
                    <a:pt x="391814" y="113673"/>
                    <a:pt x="611223" y="-8101"/>
                    <a:pt x="860914" y="420"/>
                  </a:cubicBezTo>
                  <a:cubicBezTo>
                    <a:pt x="898338" y="1697"/>
                    <a:pt x="934692" y="5832"/>
                    <a:pt x="969625" y="12532"/>
                  </a:cubicBezTo>
                  <a:close/>
                </a:path>
              </a:pathLst>
            </a:custGeom>
            <a:solidFill>
              <a:schemeClr val="tx1">
                <a:lumMod val="75000"/>
                <a:lumOff val="2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テキスト ボックス 53">
            <a:extLst>
              <a:ext uri="{FF2B5EF4-FFF2-40B4-BE49-F238E27FC236}">
                <a16:creationId xmlns:a16="http://schemas.microsoft.com/office/drawing/2014/main" id="{1B0A70F4-9B33-4906-8B77-54B21C428E11}"/>
              </a:ext>
            </a:extLst>
          </p:cNvPr>
          <p:cNvSpPr txBox="1"/>
          <p:nvPr/>
        </p:nvSpPr>
        <p:spPr>
          <a:xfrm>
            <a:off x="129561" y="3269653"/>
            <a:ext cx="1503937" cy="646331"/>
          </a:xfrm>
          <a:prstGeom prst="rect">
            <a:avLst/>
          </a:prstGeom>
          <a:noFill/>
        </p:spPr>
        <p:txBody>
          <a:bodyPr wrap="none" rtlCol="0">
            <a:spAutoFit/>
          </a:bodyPr>
          <a:lstStyle/>
          <a:p>
            <a:pPr algn="ctr"/>
            <a:r>
              <a:rPr kumimoji="1" lang="ja-JP" altLang="en-US" dirty="0">
                <a:latin typeface="HGP創英角ｺﾞｼｯｸUB" panose="020B0900000000000000" pitchFamily="50" charset="-128"/>
                <a:ea typeface="HGP創英角ｺﾞｼｯｸUB" panose="020B0900000000000000" pitchFamily="50" charset="-128"/>
              </a:rPr>
              <a:t>改ざんや消失</a:t>
            </a:r>
            <a:endParaRPr kumimoji="1" lang="en-US" altLang="ja-JP" dirty="0">
              <a:latin typeface="HGP創英角ｺﾞｼｯｸUB" panose="020B0900000000000000" pitchFamily="50" charset="-128"/>
              <a:ea typeface="HGP創英角ｺﾞｼｯｸUB" panose="020B0900000000000000" pitchFamily="50" charset="-128"/>
            </a:endParaRPr>
          </a:p>
          <a:p>
            <a:pPr algn="ctr"/>
            <a:r>
              <a:rPr kumimoji="1" lang="ja-JP" altLang="en-US" dirty="0">
                <a:latin typeface="HGP創英角ｺﾞｼｯｸUB" panose="020B0900000000000000" pitchFamily="50" charset="-128"/>
                <a:ea typeface="HGP創英角ｺﾞｼｯｸUB" panose="020B0900000000000000" pitchFamily="50" charset="-128"/>
              </a:rPr>
              <a:t>に注意</a:t>
            </a:r>
          </a:p>
        </p:txBody>
      </p:sp>
      <p:sp>
        <p:nvSpPr>
          <p:cNvPr id="70" name="テキスト ボックス 69">
            <a:extLst>
              <a:ext uri="{FF2B5EF4-FFF2-40B4-BE49-F238E27FC236}">
                <a16:creationId xmlns:a16="http://schemas.microsoft.com/office/drawing/2014/main" id="{13C828FD-4153-49C8-A278-5DB4AD38B9CB}"/>
              </a:ext>
            </a:extLst>
          </p:cNvPr>
          <p:cNvSpPr txBox="1"/>
          <p:nvPr/>
        </p:nvSpPr>
        <p:spPr>
          <a:xfrm>
            <a:off x="7954856" y="2711397"/>
            <a:ext cx="944489" cy="338554"/>
          </a:xfrm>
          <a:prstGeom prst="rect">
            <a:avLst/>
          </a:prstGeom>
          <a:noFill/>
        </p:spPr>
        <p:txBody>
          <a:bodyPr wrap="none" rtlCol="0">
            <a:spAutoFit/>
          </a:bodyPr>
          <a:lstStyle/>
          <a:p>
            <a:r>
              <a:rPr kumimoji="1" lang="ja-JP" altLang="en-US" sz="1600" dirty="0">
                <a:solidFill>
                  <a:schemeClr val="tx1">
                    <a:lumMod val="50000"/>
                    <a:lumOff val="50000"/>
                  </a:schemeClr>
                </a:solidFill>
                <a:latin typeface="HGP創英角ｺﾞｼｯｸUB" panose="020B0900000000000000" pitchFamily="50" charset="-128"/>
                <a:ea typeface="HGP創英角ｺﾞｼｯｸUB" panose="020B0900000000000000" pitchFamily="50" charset="-128"/>
                <a:cs typeface="Arial" panose="020B0604020202020204" pitchFamily="34" charset="0"/>
              </a:rPr>
              <a:t>鈴木さん</a:t>
            </a:r>
          </a:p>
        </p:txBody>
      </p:sp>
      <p:sp>
        <p:nvSpPr>
          <p:cNvPr id="71" name="テキスト ボックス 70">
            <a:extLst>
              <a:ext uri="{FF2B5EF4-FFF2-40B4-BE49-F238E27FC236}">
                <a16:creationId xmlns:a16="http://schemas.microsoft.com/office/drawing/2014/main" id="{F9DEDFBC-2393-4102-80DD-466C89A5E27D}"/>
              </a:ext>
            </a:extLst>
          </p:cNvPr>
          <p:cNvSpPr txBox="1"/>
          <p:nvPr/>
        </p:nvSpPr>
        <p:spPr>
          <a:xfrm>
            <a:off x="7954856" y="4113604"/>
            <a:ext cx="944489" cy="338554"/>
          </a:xfrm>
          <a:prstGeom prst="rect">
            <a:avLst/>
          </a:prstGeom>
          <a:noFill/>
        </p:spPr>
        <p:txBody>
          <a:bodyPr wrap="none" rtlCol="0">
            <a:spAutoFit/>
          </a:bodyPr>
          <a:lstStyle/>
          <a:p>
            <a:r>
              <a:rPr kumimoji="1" lang="ja-JP" altLang="en-US" sz="1600" dirty="0">
                <a:solidFill>
                  <a:schemeClr val="tx1">
                    <a:lumMod val="50000"/>
                    <a:lumOff val="50000"/>
                  </a:schemeClr>
                </a:solidFill>
                <a:latin typeface="HGP創英角ｺﾞｼｯｸUB" panose="020B0900000000000000" pitchFamily="50" charset="-128"/>
                <a:ea typeface="HGP創英角ｺﾞｼｯｸUB" panose="020B0900000000000000" pitchFamily="50" charset="-128"/>
                <a:cs typeface="Arial" panose="020B0604020202020204" pitchFamily="34" charset="0"/>
              </a:rPr>
              <a:t>佐藤さん</a:t>
            </a:r>
          </a:p>
        </p:txBody>
      </p:sp>
      <p:grpSp>
        <p:nvGrpSpPr>
          <p:cNvPr id="85" name="グループ化 84">
            <a:extLst>
              <a:ext uri="{FF2B5EF4-FFF2-40B4-BE49-F238E27FC236}">
                <a16:creationId xmlns:a16="http://schemas.microsoft.com/office/drawing/2014/main" id="{02005B77-1AF5-4674-8FB0-BB66A6CAD3B5}"/>
              </a:ext>
            </a:extLst>
          </p:cNvPr>
          <p:cNvGrpSpPr/>
          <p:nvPr/>
        </p:nvGrpSpPr>
        <p:grpSpPr>
          <a:xfrm>
            <a:off x="1826016" y="3344373"/>
            <a:ext cx="1825435" cy="1539470"/>
            <a:chOff x="1826016" y="3344373"/>
            <a:chExt cx="1825435" cy="1539470"/>
          </a:xfrm>
        </p:grpSpPr>
        <p:sp>
          <p:nvSpPr>
            <p:cNvPr id="73" name="スクロール: 縦 72">
              <a:extLst>
                <a:ext uri="{FF2B5EF4-FFF2-40B4-BE49-F238E27FC236}">
                  <a16:creationId xmlns:a16="http://schemas.microsoft.com/office/drawing/2014/main" id="{06418A20-BD0E-43F1-AF76-11AF2B81E906}"/>
                </a:ext>
              </a:extLst>
            </p:cNvPr>
            <p:cNvSpPr/>
            <p:nvPr/>
          </p:nvSpPr>
          <p:spPr>
            <a:xfrm>
              <a:off x="1826016" y="3344373"/>
              <a:ext cx="1825435" cy="1539470"/>
            </a:xfrm>
            <a:prstGeom prst="verticalScroll">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r>
                <a:rPr kumimoji="1" lang="en-US" altLang="ja-JP" sz="1050" dirty="0">
                  <a:solidFill>
                    <a:schemeClr val="tx1"/>
                  </a:solidFill>
                  <a:latin typeface="ＭＳ Ｐゴシック" panose="020B0600070205080204" pitchFamily="50" charset="-128"/>
                  <a:ea typeface="ＭＳ Ｐゴシック" panose="020B0600070205080204" pitchFamily="50" charset="-128"/>
                </a:rPr>
                <a:t>2018/x/x</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10:22</a:t>
              </a:r>
            </a:p>
            <a:p>
              <a:r>
                <a:rPr kumimoji="1" lang="en-US" altLang="ja-JP" sz="1050" dirty="0">
                  <a:solidFill>
                    <a:schemeClr val="tx1"/>
                  </a:solidFill>
                  <a:latin typeface="ＭＳ Ｐゴシック" panose="020B0600070205080204" pitchFamily="50" charset="-128"/>
                  <a:ea typeface="ＭＳ Ｐゴシック" panose="020B0600070205080204" pitchFamily="50" charset="-128"/>
                </a:rPr>
                <a:t>   aaa.txt  Suzuki  read</a:t>
              </a:r>
            </a:p>
            <a:p>
              <a:r>
                <a:rPr kumimoji="1" lang="en-US" altLang="ja-JP" sz="1050" dirty="0">
                  <a:solidFill>
                    <a:schemeClr val="tx1"/>
                  </a:solidFill>
                  <a:latin typeface="ＭＳ Ｐゴシック" panose="020B0600070205080204" pitchFamily="50" charset="-128"/>
                  <a:ea typeface="ＭＳ Ｐゴシック" panose="020B0600070205080204" pitchFamily="50" charset="-128"/>
                </a:rPr>
                <a:t>2018/x/x 10:25</a:t>
              </a:r>
            </a:p>
            <a:p>
              <a:r>
                <a:rPr kumimoji="1" lang="en-US" altLang="ja-JP" sz="1050" dirty="0">
                  <a:solidFill>
                    <a:schemeClr val="tx1"/>
                  </a:solidFill>
                  <a:latin typeface="ＭＳ Ｐゴシック" panose="020B0600070205080204" pitchFamily="50" charset="-128"/>
                  <a:ea typeface="ＭＳ Ｐゴシック" panose="020B0600070205080204" pitchFamily="50" charset="-128"/>
                </a:rPr>
                <a:t>   bbb.txt Sato write</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75" name="テキスト ボックス 74">
              <a:extLst>
                <a:ext uri="{FF2B5EF4-FFF2-40B4-BE49-F238E27FC236}">
                  <a16:creationId xmlns:a16="http://schemas.microsoft.com/office/drawing/2014/main" id="{DE3B84F4-EE37-40B7-BD8B-CB645F746D09}"/>
                </a:ext>
              </a:extLst>
            </p:cNvPr>
            <p:cNvSpPr txBox="1"/>
            <p:nvPr/>
          </p:nvSpPr>
          <p:spPr>
            <a:xfrm>
              <a:off x="2485247" y="4310326"/>
              <a:ext cx="461665" cy="438582"/>
            </a:xfrm>
            <a:prstGeom prst="rect">
              <a:avLst/>
            </a:prstGeom>
            <a:noFill/>
          </p:spPr>
          <p:txBody>
            <a:bodyPr vert="eaVert" wrap="none" rtlCol="0">
              <a:spAutoFit/>
            </a:bodyPr>
            <a:lstStyle/>
            <a:p>
              <a:r>
                <a:rPr kumimoji="1" lang="ja-JP" altLang="en-US" dirty="0">
                  <a:latin typeface="ＭＳ Ｐゴシック" panose="020B0600070205080204" pitchFamily="50" charset="-128"/>
                  <a:ea typeface="ＭＳ Ｐゴシック" panose="020B0600070205080204" pitchFamily="50" charset="-128"/>
                </a:rPr>
                <a:t>・・・</a:t>
              </a:r>
            </a:p>
          </p:txBody>
        </p:sp>
      </p:grpSp>
      <p:sp>
        <p:nvSpPr>
          <p:cNvPr id="76" name="テキスト ボックス 75">
            <a:extLst>
              <a:ext uri="{FF2B5EF4-FFF2-40B4-BE49-F238E27FC236}">
                <a16:creationId xmlns:a16="http://schemas.microsoft.com/office/drawing/2014/main" id="{1A9559B1-13FF-43F1-8368-4D1A4356FAEB}"/>
              </a:ext>
            </a:extLst>
          </p:cNvPr>
          <p:cNvSpPr txBox="1"/>
          <p:nvPr/>
        </p:nvSpPr>
        <p:spPr>
          <a:xfrm>
            <a:off x="1819307" y="2994532"/>
            <a:ext cx="566181" cy="369332"/>
          </a:xfrm>
          <a:prstGeom prst="rect">
            <a:avLst/>
          </a:prstGeom>
          <a:noFill/>
        </p:spPr>
        <p:txBody>
          <a:bodyPr wrap="none" rtlCol="0">
            <a:spAutoFit/>
          </a:bodyPr>
          <a:lstStyle/>
          <a:p>
            <a:r>
              <a:rPr kumimoji="1" lang="ja-JP" altLang="en-US" dirty="0">
                <a:solidFill>
                  <a:schemeClr val="accent1"/>
                </a:solidFill>
                <a:latin typeface="HGP創英角ｺﾞｼｯｸUB" panose="020B0900000000000000" pitchFamily="50" charset="-128"/>
                <a:ea typeface="HGP創英角ｺﾞｼｯｸUB" panose="020B0900000000000000" pitchFamily="50" charset="-128"/>
                <a:cs typeface="Arial" panose="020B0604020202020204" pitchFamily="34" charset="0"/>
              </a:rPr>
              <a:t>ログ</a:t>
            </a:r>
          </a:p>
        </p:txBody>
      </p:sp>
      <p:sp>
        <p:nvSpPr>
          <p:cNvPr id="77" name="爆発: 14 pt 76">
            <a:extLst>
              <a:ext uri="{FF2B5EF4-FFF2-40B4-BE49-F238E27FC236}">
                <a16:creationId xmlns:a16="http://schemas.microsoft.com/office/drawing/2014/main" id="{D72D51FB-1DC2-4F99-8E74-CA62D165EB30}"/>
              </a:ext>
            </a:extLst>
          </p:cNvPr>
          <p:cNvSpPr/>
          <p:nvPr/>
        </p:nvSpPr>
        <p:spPr>
          <a:xfrm>
            <a:off x="1526029" y="3806768"/>
            <a:ext cx="1552882" cy="1097811"/>
          </a:xfrm>
          <a:prstGeom prst="irregularSeal2">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b="1" dirty="0">
                <a:latin typeface="Arial" panose="020B0604020202020204" pitchFamily="34" charset="0"/>
                <a:cs typeface="Arial" panose="020B0604020202020204" pitchFamily="34" charset="0"/>
              </a:rPr>
              <a:t>Delete</a:t>
            </a:r>
            <a:endParaRPr kumimoji="1" lang="ja-JP" altLang="en-US" b="1" dirty="0">
              <a:latin typeface="Arial" panose="020B0604020202020204" pitchFamily="34" charset="0"/>
              <a:cs typeface="Arial" panose="020B0604020202020204" pitchFamily="34" charset="0"/>
            </a:endParaRPr>
          </a:p>
        </p:txBody>
      </p:sp>
      <p:grpSp>
        <p:nvGrpSpPr>
          <p:cNvPr id="78" name="グループ化 マウス">
            <a:extLst>
              <a:ext uri="{FF2B5EF4-FFF2-40B4-BE49-F238E27FC236}">
                <a16:creationId xmlns:a16="http://schemas.microsoft.com/office/drawing/2014/main" id="{6A33D659-5F29-4B57-BB7D-1710669B74CB}"/>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79" name="フローチャート: 論理積ゲート 78">
              <a:extLst>
                <a:ext uri="{FF2B5EF4-FFF2-40B4-BE49-F238E27FC236}">
                  <a16:creationId xmlns:a16="http://schemas.microsoft.com/office/drawing/2014/main" id="{65FB5E4B-C56E-427E-B36B-703D228BF94B}"/>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上の 2 つの角を丸める 79">
              <a:extLst>
                <a:ext uri="{FF2B5EF4-FFF2-40B4-BE49-F238E27FC236}">
                  <a16:creationId xmlns:a16="http://schemas.microsoft.com/office/drawing/2014/main" id="{E381E0CC-D25D-424B-A097-F9B54933C830}"/>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 name="直線コネクタ 80">
              <a:extLst>
                <a:ext uri="{FF2B5EF4-FFF2-40B4-BE49-F238E27FC236}">
                  <a16:creationId xmlns:a16="http://schemas.microsoft.com/office/drawing/2014/main" id="{9E6029B4-D873-436B-BE3D-40EF05E51441}"/>
                </a:ext>
              </a:extLst>
            </p:cNvPr>
            <p:cNvCxnSpPr>
              <a:cxnSpLocks/>
              <a:stCxn id="80" idx="3"/>
              <a:endCxn id="80"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4" name="フリーフォーム: 図形 73">
            <a:extLst>
              <a:ext uri="{FF2B5EF4-FFF2-40B4-BE49-F238E27FC236}">
                <a16:creationId xmlns:a16="http://schemas.microsoft.com/office/drawing/2014/main" id="{E2E645A5-4563-4446-A2E8-7BFCE28E6E87}"/>
              </a:ext>
            </a:extLst>
          </p:cNvPr>
          <p:cNvSpPr/>
          <p:nvPr/>
        </p:nvSpPr>
        <p:spPr>
          <a:xfrm>
            <a:off x="973082" y="3827407"/>
            <a:ext cx="1115777" cy="438321"/>
          </a:xfrm>
          <a:custGeom>
            <a:avLst/>
            <a:gdLst>
              <a:gd name="connsiteX0" fmla="*/ 0 w 1895912"/>
              <a:gd name="connsiteY0" fmla="*/ 771787 h 771787"/>
              <a:gd name="connsiteX1" fmla="*/ 461394 w 1895912"/>
              <a:gd name="connsiteY1" fmla="*/ 369116 h 771787"/>
              <a:gd name="connsiteX2" fmla="*/ 1140903 w 1895912"/>
              <a:gd name="connsiteY2" fmla="*/ 92279 h 771787"/>
              <a:gd name="connsiteX3" fmla="*/ 1895912 w 1895912"/>
              <a:gd name="connsiteY3" fmla="*/ 0 h 771787"/>
            </a:gdLst>
            <a:ahLst/>
            <a:cxnLst>
              <a:cxn ang="0">
                <a:pos x="connsiteX0" y="connsiteY0"/>
              </a:cxn>
              <a:cxn ang="0">
                <a:pos x="connsiteX1" y="connsiteY1"/>
              </a:cxn>
              <a:cxn ang="0">
                <a:pos x="connsiteX2" y="connsiteY2"/>
              </a:cxn>
              <a:cxn ang="0">
                <a:pos x="connsiteX3" y="connsiteY3"/>
              </a:cxn>
            </a:cxnLst>
            <a:rect l="l" t="t" r="r" b="b"/>
            <a:pathLst>
              <a:path w="1895912" h="771787">
                <a:moveTo>
                  <a:pt x="0" y="771787"/>
                </a:moveTo>
                <a:cubicBezTo>
                  <a:pt x="135622" y="627077"/>
                  <a:pt x="271244" y="482367"/>
                  <a:pt x="461394" y="369116"/>
                </a:cubicBezTo>
                <a:cubicBezTo>
                  <a:pt x="651544" y="255865"/>
                  <a:pt x="901817" y="153798"/>
                  <a:pt x="1140903" y="92279"/>
                </a:cubicBezTo>
                <a:cubicBezTo>
                  <a:pt x="1379989" y="30760"/>
                  <a:pt x="1637950" y="15380"/>
                  <a:pt x="1895912" y="0"/>
                </a:cubicBezTo>
              </a:path>
            </a:pathLst>
          </a:custGeom>
          <a:noFill/>
          <a:ln w="57150">
            <a:solidFill>
              <a:schemeClr val="bg1">
                <a:lumMod val="65000"/>
              </a:schemeClr>
            </a:solidFill>
            <a:headEnd type="none" w="med" len="med"/>
            <a:tailEnd type="arrow"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274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78"/>
                                        </p:tgtEl>
                                        <p:attrNameLst>
                                          <p:attrName>style.visibility</p:attrName>
                                        </p:attrNameLst>
                                      </p:cBhvr>
                                      <p:to>
                                        <p:strVal val="hidden"/>
                                      </p:to>
                                    </p:se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outVertical)">
                                      <p:cBhvr>
                                        <p:cTn id="13" dur="500"/>
                                        <p:tgtEl>
                                          <p:spTgt spid="4"/>
                                        </p:tgtEl>
                                      </p:cBhvr>
                                    </p:animEffec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500"/>
                                        <p:tgtEl>
                                          <p:spTgt spid="3">
                                            <p:txEl>
                                              <p:pRg st="1" end="1"/>
                                            </p:txEl>
                                          </p:spTgt>
                                        </p:tgtEl>
                                      </p:cBhvr>
                                    </p:animEffect>
                                  </p:childTnLst>
                                </p:cTn>
                              </p:par>
                              <p:par>
                                <p:cTn id="22" presetID="1" presetClass="exit" presetSubtype="0" fill="hold" nodeType="withEffect">
                                  <p:stCondLst>
                                    <p:cond delay="0"/>
                                  </p:stCondLst>
                                  <p:childTnLst>
                                    <p:set>
                                      <p:cBhvr>
                                        <p:cTn id="23" dur="1" fill="hold">
                                          <p:stCondLst>
                                            <p:cond delay="0"/>
                                          </p:stCondLst>
                                        </p:cTn>
                                        <p:tgtEl>
                                          <p:spTgt spid="78"/>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fade">
                                      <p:cBhvr>
                                        <p:cTn id="27" dur="500"/>
                                        <p:tgtEl>
                                          <p:spTgt spid="82"/>
                                        </p:tgtEl>
                                      </p:cBhvr>
                                    </p:animEffect>
                                  </p:childTnLst>
                                </p:cTn>
                              </p:par>
                              <p:par>
                                <p:cTn id="28" presetID="10" presetClass="entr" presetSubtype="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fade">
                                      <p:cBhvr>
                                        <p:cTn id="33" dur="500"/>
                                        <p:tgtEl>
                                          <p:spTgt spid="70"/>
                                        </p:tgtEl>
                                      </p:cBhvr>
                                    </p:animEffect>
                                  </p:childTnLst>
                                </p:cTn>
                              </p:par>
                              <p:par>
                                <p:cTn id="34" presetID="10" presetClass="entr" presetSubtype="0"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fade">
                                      <p:cBhvr>
                                        <p:cTn id="39" dur="500"/>
                                        <p:tgtEl>
                                          <p:spTgt spid="71"/>
                                        </p:tgtEl>
                                      </p:cBhvr>
                                    </p:animEffect>
                                  </p:childTnLst>
                                </p:cTn>
                              </p:par>
                            </p:childTnLst>
                          </p:cTn>
                        </p:par>
                        <p:par>
                          <p:cTn id="40" fill="hold">
                            <p:stCondLst>
                              <p:cond delay="1000"/>
                            </p:stCondLst>
                            <p:childTnLst>
                              <p:par>
                                <p:cTn id="41" presetID="22" presetClass="entr" presetSubtype="2" fill="hold" nodeType="afterEffect">
                                  <p:stCondLst>
                                    <p:cond delay="0"/>
                                  </p:stCondLst>
                                  <p:childTnLst>
                                    <p:set>
                                      <p:cBhvr>
                                        <p:cTn id="42" dur="1" fill="hold">
                                          <p:stCondLst>
                                            <p:cond delay="0"/>
                                          </p:stCondLst>
                                        </p:cTn>
                                        <p:tgtEl>
                                          <p:spTgt spid="83"/>
                                        </p:tgtEl>
                                        <p:attrNameLst>
                                          <p:attrName>style.visibility</p:attrName>
                                        </p:attrNameLst>
                                      </p:cBhvr>
                                      <p:to>
                                        <p:strVal val="visible"/>
                                      </p:to>
                                    </p:set>
                                    <p:animEffect transition="in" filter="wipe(right)">
                                      <p:cBhvr>
                                        <p:cTn id="43" dur="500"/>
                                        <p:tgtEl>
                                          <p:spTgt spid="83"/>
                                        </p:tgtEl>
                                      </p:cBhvr>
                                    </p:animEffect>
                                  </p:childTnLst>
                                </p:cTn>
                              </p:par>
                            </p:childTnLst>
                          </p:cTn>
                        </p:par>
                        <p:par>
                          <p:cTn id="44" fill="hold">
                            <p:stCondLst>
                              <p:cond delay="1500"/>
                            </p:stCondLst>
                            <p:childTnLst>
                              <p:par>
                                <p:cTn id="45" presetID="22" presetClass="entr" presetSubtype="2" fill="hold" nodeType="after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wipe(right)">
                                      <p:cBhvr>
                                        <p:cTn id="47" dur="500"/>
                                        <p:tgtEl>
                                          <p:spTgt spid="84"/>
                                        </p:tgtEl>
                                      </p:cBhvr>
                                    </p:animEffect>
                                  </p:childTnLst>
                                </p:cTn>
                              </p:par>
                            </p:childTnLst>
                          </p:cTn>
                        </p:par>
                        <p:par>
                          <p:cTn id="48" fill="hold">
                            <p:stCondLst>
                              <p:cond delay="2000"/>
                            </p:stCondLst>
                            <p:childTnLst>
                              <p:par>
                                <p:cTn id="49" presetID="22" presetClass="entr" presetSubtype="1" fill="hold" nodeType="afterEffect">
                                  <p:stCondLst>
                                    <p:cond delay="0"/>
                                  </p:stCondLst>
                                  <p:childTnLst>
                                    <p:set>
                                      <p:cBhvr>
                                        <p:cTn id="50" dur="1" fill="hold">
                                          <p:stCondLst>
                                            <p:cond delay="0"/>
                                          </p:stCondLst>
                                        </p:cTn>
                                        <p:tgtEl>
                                          <p:spTgt spid="85"/>
                                        </p:tgtEl>
                                        <p:attrNameLst>
                                          <p:attrName>style.visibility</p:attrName>
                                        </p:attrNameLst>
                                      </p:cBhvr>
                                      <p:to>
                                        <p:strVal val="visible"/>
                                      </p:to>
                                    </p:set>
                                    <p:animEffect transition="in" filter="wipe(up)">
                                      <p:cBhvr>
                                        <p:cTn id="51" dur="500"/>
                                        <p:tgtEl>
                                          <p:spTgt spid="8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76"/>
                                        </p:tgtEl>
                                        <p:attrNameLst>
                                          <p:attrName>style.visibility</p:attrName>
                                        </p:attrNameLst>
                                      </p:cBhvr>
                                      <p:to>
                                        <p:strVal val="visible"/>
                                      </p:to>
                                    </p:set>
                                    <p:animEffect transition="in" filter="fade">
                                      <p:cBhvr>
                                        <p:cTn id="54" dur="500"/>
                                        <p:tgtEl>
                                          <p:spTgt spid="76"/>
                                        </p:tgtEl>
                                      </p:cBhvr>
                                    </p:animEffect>
                                  </p:childTnLst>
                                </p:cTn>
                              </p:par>
                            </p:childTnLst>
                          </p:cTn>
                        </p:par>
                        <p:par>
                          <p:cTn id="55" fill="hold">
                            <p:stCondLst>
                              <p:cond delay="2500"/>
                            </p:stCondLst>
                            <p:childTnLst>
                              <p:par>
                                <p:cTn id="56" presetID="1" presetClass="entr" presetSubtype="0" fill="hold" nodeType="afterEffect">
                                  <p:stCondLst>
                                    <p:cond delay="0"/>
                                  </p:stCondLst>
                                  <p:childTnLst>
                                    <p:set>
                                      <p:cBhvr>
                                        <p:cTn id="57" dur="1" fill="hold">
                                          <p:stCondLst>
                                            <p:cond delay="0"/>
                                          </p:stCondLst>
                                        </p:cTn>
                                        <p:tgtEl>
                                          <p:spTgt spid="7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animEffect transition="in" filter="wipe(left)">
                                      <p:cBhvr>
                                        <p:cTn id="62" dur="500"/>
                                        <p:tgtEl>
                                          <p:spTgt spid="3">
                                            <p:txEl>
                                              <p:pRg st="2" end="2"/>
                                            </p:txEl>
                                          </p:spTgt>
                                        </p:tgtEl>
                                      </p:cBhvr>
                                    </p:animEffect>
                                  </p:childTnLst>
                                </p:cTn>
                              </p:par>
                              <p:par>
                                <p:cTn id="63" presetID="1" presetClass="exit" presetSubtype="0" fill="hold" nodeType="withEffect">
                                  <p:stCondLst>
                                    <p:cond delay="0"/>
                                  </p:stCondLst>
                                  <p:childTnLst>
                                    <p:set>
                                      <p:cBhvr>
                                        <p:cTn id="64" dur="1" fill="hold">
                                          <p:stCondLst>
                                            <p:cond delay="0"/>
                                          </p:stCondLst>
                                        </p:cTn>
                                        <p:tgtEl>
                                          <p:spTgt spid="78"/>
                                        </p:tgtEl>
                                        <p:attrNameLst>
                                          <p:attrName>style.visibility</p:attrName>
                                        </p:attrNameLst>
                                      </p:cBhvr>
                                      <p:to>
                                        <p:strVal val="hidden"/>
                                      </p:to>
                                    </p:set>
                                  </p:childTnLst>
                                </p:cTn>
                              </p:par>
                            </p:childTnLst>
                          </p:cTn>
                        </p:par>
                        <p:par>
                          <p:cTn id="65" fill="hold">
                            <p:stCondLst>
                              <p:cond delay="500"/>
                            </p:stCondLst>
                            <p:childTnLst>
                              <p:par>
                                <p:cTn id="66" presetID="10" presetClass="entr" presetSubtype="0" fill="hold"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500"/>
                                        <p:tgtEl>
                                          <p:spTgt spid="43"/>
                                        </p:tgtEl>
                                      </p:cBhvr>
                                    </p:animEffect>
                                  </p:childTnLst>
                                </p:cTn>
                              </p:par>
                            </p:childTnLst>
                          </p:cTn>
                        </p:par>
                        <p:par>
                          <p:cTn id="69" fill="hold">
                            <p:stCondLst>
                              <p:cond delay="1000"/>
                            </p:stCondLst>
                            <p:childTnLst>
                              <p:par>
                                <p:cTn id="70" presetID="22" presetClass="entr" presetSubtype="8" fill="hold" grpId="0" nodeType="afterEffect">
                                  <p:stCondLst>
                                    <p:cond delay="0"/>
                                  </p:stCondLst>
                                  <p:childTnLst>
                                    <p:set>
                                      <p:cBhvr>
                                        <p:cTn id="71" dur="1" fill="hold">
                                          <p:stCondLst>
                                            <p:cond delay="0"/>
                                          </p:stCondLst>
                                        </p:cTn>
                                        <p:tgtEl>
                                          <p:spTgt spid="74"/>
                                        </p:tgtEl>
                                        <p:attrNameLst>
                                          <p:attrName>style.visibility</p:attrName>
                                        </p:attrNameLst>
                                      </p:cBhvr>
                                      <p:to>
                                        <p:strVal val="visible"/>
                                      </p:to>
                                    </p:set>
                                    <p:animEffect transition="in" filter="wipe(left)">
                                      <p:cBhvr>
                                        <p:cTn id="72" dur="500"/>
                                        <p:tgtEl>
                                          <p:spTgt spid="74"/>
                                        </p:tgtEl>
                                      </p:cBhvr>
                                    </p:animEffect>
                                  </p:childTnLst>
                                </p:cTn>
                              </p:par>
                            </p:childTnLst>
                          </p:cTn>
                        </p:par>
                        <p:par>
                          <p:cTn id="73" fill="hold">
                            <p:stCondLst>
                              <p:cond delay="1500"/>
                            </p:stCondLst>
                            <p:childTnLst>
                              <p:par>
                                <p:cTn id="74" presetID="53" presetClass="entr" presetSubtype="16"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 calcmode="lin" valueType="num">
                                      <p:cBhvr>
                                        <p:cTn id="76" dur="500" fill="hold"/>
                                        <p:tgtEl>
                                          <p:spTgt spid="77"/>
                                        </p:tgtEl>
                                        <p:attrNameLst>
                                          <p:attrName>ppt_w</p:attrName>
                                        </p:attrNameLst>
                                      </p:cBhvr>
                                      <p:tavLst>
                                        <p:tav tm="0">
                                          <p:val>
                                            <p:fltVal val="0"/>
                                          </p:val>
                                        </p:tav>
                                        <p:tav tm="100000">
                                          <p:val>
                                            <p:strVal val="#ppt_w"/>
                                          </p:val>
                                        </p:tav>
                                      </p:tavLst>
                                    </p:anim>
                                    <p:anim calcmode="lin" valueType="num">
                                      <p:cBhvr>
                                        <p:cTn id="77" dur="500" fill="hold"/>
                                        <p:tgtEl>
                                          <p:spTgt spid="77"/>
                                        </p:tgtEl>
                                        <p:attrNameLst>
                                          <p:attrName>ppt_h</p:attrName>
                                        </p:attrNameLst>
                                      </p:cBhvr>
                                      <p:tavLst>
                                        <p:tav tm="0">
                                          <p:val>
                                            <p:fltVal val="0"/>
                                          </p:val>
                                        </p:tav>
                                        <p:tav tm="100000">
                                          <p:val>
                                            <p:strVal val="#ppt_h"/>
                                          </p:val>
                                        </p:tav>
                                      </p:tavLst>
                                    </p:anim>
                                    <p:animEffect transition="in" filter="fade">
                                      <p:cBhvr>
                                        <p:cTn id="78" dur="500"/>
                                        <p:tgtEl>
                                          <p:spTgt spid="77"/>
                                        </p:tgtEl>
                                      </p:cBhvr>
                                    </p:animEffect>
                                  </p:childTnLst>
                                </p:cTn>
                              </p:par>
                            </p:childTnLst>
                          </p:cTn>
                        </p:par>
                        <p:par>
                          <p:cTn id="79" fill="hold">
                            <p:stCondLst>
                              <p:cond delay="2000"/>
                            </p:stCondLst>
                            <p:childTnLst>
                              <p:par>
                                <p:cTn id="80" presetID="10" presetClass="entr" presetSubtype="0" fill="hold" grpId="0" nodeType="after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500"/>
                                        <p:tgtEl>
                                          <p:spTgt spid="54"/>
                                        </p:tgtEl>
                                      </p:cBhvr>
                                    </p:animEffect>
                                  </p:childTnLst>
                                </p:cTn>
                              </p:par>
                            </p:childTnLst>
                          </p:cTn>
                        </p:par>
                        <p:par>
                          <p:cTn id="83" fill="hold">
                            <p:stCondLst>
                              <p:cond delay="2500"/>
                            </p:stCondLst>
                            <p:childTnLst>
                              <p:par>
                                <p:cTn id="84" presetID="1" presetClass="entr" presetSubtype="0" fill="hold" nodeType="afterEffect">
                                  <p:stCondLst>
                                    <p:cond delay="0"/>
                                  </p:stCondLst>
                                  <p:childTnLst>
                                    <p:set>
                                      <p:cBhvr>
                                        <p:cTn id="85"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4" grpId="0"/>
      <p:bldP spid="70" grpId="0"/>
      <p:bldP spid="71" grpId="0"/>
      <p:bldP spid="76" grpId="0"/>
      <p:bldP spid="77" grpId="0" animBg="1"/>
      <p:bldP spid="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F951E-D57F-43EE-80F0-330EAB91325D}"/>
              </a:ext>
            </a:extLst>
          </p:cNvPr>
          <p:cNvSpPr>
            <a:spLocks noGrp="1"/>
          </p:cNvSpPr>
          <p:nvPr>
            <p:ph type="title"/>
          </p:nvPr>
        </p:nvSpPr>
        <p:spPr/>
        <p:txBody>
          <a:bodyPr/>
          <a:lstStyle/>
          <a:p>
            <a:r>
              <a:rPr lang="ja-JP" altLang="en-US" dirty="0"/>
              <a:t>信頼性</a:t>
            </a:r>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Reliability</a:t>
            </a:r>
            <a:r>
              <a:rPr lang="ja-JP" altLang="en-US"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5E58CA44-4D64-4FD2-819D-6BE6EA9CF8C0}"/>
              </a:ext>
            </a:extLst>
          </p:cNvPr>
          <p:cNvSpPr>
            <a:spLocks noGrp="1"/>
          </p:cNvSpPr>
          <p:nvPr>
            <p:ph idx="1"/>
          </p:nvPr>
        </p:nvSpPr>
        <p:spPr/>
        <p:txBody>
          <a:bodyPr/>
          <a:lstStyle/>
          <a:p>
            <a:r>
              <a:rPr lang="ja-JP" altLang="en-US" dirty="0"/>
              <a:t>「信頼性」とは、システムが適切に、矛盾なく動作するようにしておくことです。</a:t>
            </a:r>
          </a:p>
          <a:p>
            <a:r>
              <a:rPr lang="ja-JP" altLang="en-US" dirty="0"/>
              <a:t>システムが正常に、止まらないよう、安定稼働させておかなければいけません。</a:t>
            </a:r>
          </a:p>
          <a:p>
            <a:r>
              <a:rPr lang="ja-JP" altLang="en-US" dirty="0"/>
              <a:t>前述した「可用性」と似ていますが、</a:t>
            </a:r>
            <a:r>
              <a:rPr lang="ja-JP" altLang="en-US"/>
              <a:t>正確には違いがあります。</a:t>
            </a:r>
            <a:endParaRPr lang="ja-JP" altLang="en-US" dirty="0"/>
          </a:p>
          <a:p>
            <a:r>
              <a:rPr lang="ja-JP" altLang="en-US" dirty="0"/>
              <a:t>可用性は、利用時間外であれば、システムを停止しても構いませんが、信頼性は、そもそもシステムが止まらない</a:t>
            </a:r>
            <a:r>
              <a:rPr lang="ja-JP" altLang="en-US"/>
              <a:t>ようにしなければいけません。</a:t>
            </a:r>
            <a:endParaRPr kumimoji="1" lang="ja-JP" altLang="en-US" dirty="0"/>
          </a:p>
        </p:txBody>
      </p:sp>
      <p:sp>
        <p:nvSpPr>
          <p:cNvPr id="4" name="正方形/長方形 3">
            <a:extLst>
              <a:ext uri="{FF2B5EF4-FFF2-40B4-BE49-F238E27FC236}">
                <a16:creationId xmlns:a16="http://schemas.microsoft.com/office/drawing/2014/main" id="{5C52EF28-849D-4532-B47C-12970F5F0ADC}"/>
              </a:ext>
            </a:extLst>
          </p:cNvPr>
          <p:cNvSpPr/>
          <p:nvPr/>
        </p:nvSpPr>
        <p:spPr>
          <a:xfrm>
            <a:off x="1153316" y="874067"/>
            <a:ext cx="6831321" cy="57975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システムが適切に、矛盾なく動作するようにしておくこと</a:t>
            </a:r>
          </a:p>
        </p:txBody>
      </p:sp>
      <p:grpSp>
        <p:nvGrpSpPr>
          <p:cNvPr id="5" name="グループ化 4">
            <a:extLst>
              <a:ext uri="{FF2B5EF4-FFF2-40B4-BE49-F238E27FC236}">
                <a16:creationId xmlns:a16="http://schemas.microsoft.com/office/drawing/2014/main" id="{36E58E90-7EB1-4365-8675-8768A8D97A7B}"/>
              </a:ext>
            </a:extLst>
          </p:cNvPr>
          <p:cNvGrpSpPr/>
          <p:nvPr/>
        </p:nvGrpSpPr>
        <p:grpSpPr>
          <a:xfrm>
            <a:off x="4099154" y="1751111"/>
            <a:ext cx="939644" cy="1375599"/>
            <a:chOff x="6971623" y="1116917"/>
            <a:chExt cx="1583140" cy="2317650"/>
          </a:xfrm>
          <a:effectLst>
            <a:outerShdw blurRad="76200" dir="18900000" sy="23000" kx="-1200000" algn="bl" rotWithShape="0">
              <a:prstClr val="black">
                <a:alpha val="20000"/>
              </a:prstClr>
            </a:outerShdw>
          </a:effectLst>
        </p:grpSpPr>
        <p:sp>
          <p:nvSpPr>
            <p:cNvPr id="6" name="直方体 5">
              <a:extLst>
                <a:ext uri="{FF2B5EF4-FFF2-40B4-BE49-F238E27FC236}">
                  <a16:creationId xmlns:a16="http://schemas.microsoft.com/office/drawing/2014/main" id="{55E58888-7879-48D1-B74D-3358DBD64517}"/>
                </a:ext>
              </a:extLst>
            </p:cNvPr>
            <p:cNvSpPr/>
            <p:nvPr/>
          </p:nvSpPr>
          <p:spPr>
            <a:xfrm>
              <a:off x="6971623" y="1116917"/>
              <a:ext cx="1583140" cy="2317650"/>
            </a:xfrm>
            <a:prstGeom prst="cube">
              <a:avLst>
                <a:gd name="adj" fmla="val 21172"/>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646DC51B-563F-4441-BF22-4FB4109C6F4B}"/>
                </a:ext>
              </a:extLst>
            </p:cNvPr>
            <p:cNvSpPr/>
            <p:nvPr/>
          </p:nvSpPr>
          <p:spPr>
            <a:xfrm>
              <a:off x="7069541" y="1637731"/>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23337317-20B8-444F-8EA3-197D372CC5D5}"/>
                </a:ext>
              </a:extLst>
            </p:cNvPr>
            <p:cNvSpPr/>
            <p:nvPr/>
          </p:nvSpPr>
          <p:spPr>
            <a:xfrm>
              <a:off x="7069541" y="1829965"/>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92277128-CDBF-4422-9836-94CC92ED5E5A}"/>
                </a:ext>
              </a:extLst>
            </p:cNvPr>
            <p:cNvSpPr/>
            <p:nvPr/>
          </p:nvSpPr>
          <p:spPr>
            <a:xfrm>
              <a:off x="7069541" y="2019952"/>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2A3F8C83-DCAD-419E-9156-2DB8FD9466DE}"/>
                </a:ext>
              </a:extLst>
            </p:cNvPr>
            <p:cNvSpPr/>
            <p:nvPr/>
          </p:nvSpPr>
          <p:spPr>
            <a:xfrm>
              <a:off x="7069541" y="2206610"/>
              <a:ext cx="1023582" cy="116006"/>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93FDD322-4BF6-48E7-8579-0044CE449506}"/>
                </a:ext>
              </a:extLst>
            </p:cNvPr>
            <p:cNvSpPr/>
            <p:nvPr/>
          </p:nvSpPr>
          <p:spPr>
            <a:xfrm>
              <a:off x="7069541"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5A85CC60-A0F3-4BB6-890E-9F48412C6693}"/>
                </a:ext>
              </a:extLst>
            </p:cNvPr>
            <p:cNvSpPr/>
            <p:nvPr/>
          </p:nvSpPr>
          <p:spPr>
            <a:xfrm>
              <a:off x="7779400"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F8A25ACD-8D3A-4B5F-9A9B-D6AD533D2EE9}"/>
                </a:ext>
              </a:extLst>
            </p:cNvPr>
            <p:cNvSpPr/>
            <p:nvPr/>
          </p:nvSpPr>
          <p:spPr>
            <a:xfrm>
              <a:off x="795617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F0289E9-74A7-4E8F-830D-CF17E1ED525E}"/>
                </a:ext>
              </a:extLst>
            </p:cNvPr>
            <p:cNvSpPr/>
            <p:nvPr/>
          </p:nvSpPr>
          <p:spPr>
            <a:xfrm>
              <a:off x="7069541" y="2446469"/>
              <a:ext cx="1023582" cy="614279"/>
            </a:xfrm>
            <a:prstGeom prst="rect">
              <a:avLst/>
            </a:prstGeom>
            <a:solidFill>
              <a:schemeClr val="bg1">
                <a:lumMod val="6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D9D76309-8628-44F8-8140-FEF235BCDB4A}"/>
                </a:ext>
              </a:extLst>
            </p:cNvPr>
            <p:cNvSpPr/>
            <p:nvPr/>
          </p:nvSpPr>
          <p:spPr>
            <a:xfrm>
              <a:off x="7602625" y="3193067"/>
              <a:ext cx="109182" cy="109182"/>
            </a:xfrm>
            <a:prstGeom prst="ellipse">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 name="グループ化 29">
            <a:extLst>
              <a:ext uri="{FF2B5EF4-FFF2-40B4-BE49-F238E27FC236}">
                <a16:creationId xmlns:a16="http://schemas.microsoft.com/office/drawing/2014/main" id="{AEB92C79-94BB-4F30-893C-276D2CB59C1E}"/>
              </a:ext>
            </a:extLst>
          </p:cNvPr>
          <p:cNvGrpSpPr/>
          <p:nvPr/>
        </p:nvGrpSpPr>
        <p:grpSpPr>
          <a:xfrm>
            <a:off x="2614341" y="3560119"/>
            <a:ext cx="567179" cy="1082796"/>
            <a:chOff x="2673064" y="3560119"/>
            <a:chExt cx="567179" cy="1082796"/>
          </a:xfrm>
          <a:effectLst>
            <a:outerShdw blurRad="76200" dir="18900000" sy="23000" kx="-1200000" algn="bl" rotWithShape="0">
              <a:prstClr val="black">
                <a:alpha val="20000"/>
              </a:prstClr>
            </a:outerShdw>
          </a:effectLst>
        </p:grpSpPr>
        <p:sp>
          <p:nvSpPr>
            <p:cNvPr id="17" name="四角形: 上の 2 つの角を丸める 16">
              <a:extLst>
                <a:ext uri="{FF2B5EF4-FFF2-40B4-BE49-F238E27FC236}">
                  <a16:creationId xmlns:a16="http://schemas.microsoft.com/office/drawing/2014/main" id="{DDEE6257-0295-42F7-BD5A-D5DA190AD35C}"/>
                </a:ext>
              </a:extLst>
            </p:cNvPr>
            <p:cNvSpPr/>
            <p:nvPr/>
          </p:nvSpPr>
          <p:spPr>
            <a:xfrm>
              <a:off x="2673064" y="4038236"/>
              <a:ext cx="567179" cy="604679"/>
            </a:xfrm>
            <a:prstGeom prst="round2SameRect">
              <a:avLst>
                <a:gd name="adj1" fmla="val 27245"/>
                <a:gd name="adj2" fmla="val 0"/>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5AB0594A-B338-4321-83BD-B512413F323A}"/>
                </a:ext>
              </a:extLst>
            </p:cNvPr>
            <p:cNvSpPr/>
            <p:nvPr/>
          </p:nvSpPr>
          <p:spPr>
            <a:xfrm>
              <a:off x="2673064" y="3560119"/>
              <a:ext cx="567179" cy="567179"/>
            </a:xfrm>
            <a:prstGeom prst="ellipse">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a:extLst>
                <a:ext uri="{FF2B5EF4-FFF2-40B4-BE49-F238E27FC236}">
                  <a16:creationId xmlns:a16="http://schemas.microsoft.com/office/drawing/2014/main" id="{862EB217-7BE7-4AA1-90BD-5E6A919272FC}"/>
                </a:ext>
              </a:extLst>
            </p:cNvPr>
            <p:cNvGrpSpPr/>
            <p:nvPr/>
          </p:nvGrpSpPr>
          <p:grpSpPr>
            <a:xfrm>
              <a:off x="2804907" y="3759632"/>
              <a:ext cx="393957" cy="112090"/>
              <a:chOff x="2147143" y="3115536"/>
              <a:chExt cx="573516" cy="163179"/>
            </a:xfrm>
            <a:solidFill>
              <a:schemeClr val="accent1">
                <a:lumMod val="20000"/>
                <a:lumOff val="80000"/>
              </a:schemeClr>
            </a:solidFill>
          </p:grpSpPr>
          <p:sp>
            <p:nvSpPr>
              <p:cNvPr id="20" name="四角形: 上の 2 つの角を丸める 19">
                <a:extLst>
                  <a:ext uri="{FF2B5EF4-FFF2-40B4-BE49-F238E27FC236}">
                    <a16:creationId xmlns:a16="http://schemas.microsoft.com/office/drawing/2014/main" id="{44E13048-6B05-4C4D-8719-57A878571F8F}"/>
                  </a:ext>
                </a:extLst>
              </p:cNvPr>
              <p:cNvSpPr/>
              <p:nvPr/>
            </p:nvSpPr>
            <p:spPr>
              <a:xfrm flipV="1">
                <a:off x="2147143"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上の 2 つの角を丸める 20">
                <a:extLst>
                  <a:ext uri="{FF2B5EF4-FFF2-40B4-BE49-F238E27FC236}">
                    <a16:creationId xmlns:a16="http://schemas.microsoft.com/office/drawing/2014/main" id="{346C2AE2-A115-47A8-B39D-084DACC2FED1}"/>
                  </a:ext>
                </a:extLst>
              </p:cNvPr>
              <p:cNvSpPr/>
              <p:nvPr/>
            </p:nvSpPr>
            <p:spPr>
              <a:xfrm flipV="1">
                <a:off x="2495470" y="3115536"/>
                <a:ext cx="225189" cy="163179"/>
              </a:xfrm>
              <a:prstGeom prst="round2SameRect">
                <a:avLst>
                  <a:gd name="adj1" fmla="val 27245"/>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7BC52CFB-E560-452B-AFDA-29E7E9A0A0EB}"/>
                  </a:ext>
                </a:extLst>
              </p:cNvPr>
              <p:cNvCxnSpPr>
                <a:stCxn id="20" idx="0"/>
                <a:endCxn id="21" idx="2"/>
              </p:cNvCxnSpPr>
              <p:nvPr/>
            </p:nvCxnSpPr>
            <p:spPr>
              <a:xfrm>
                <a:off x="2372332" y="3197125"/>
                <a:ext cx="123138"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3" name="グループ化 22">
            <a:extLst>
              <a:ext uri="{FF2B5EF4-FFF2-40B4-BE49-F238E27FC236}">
                <a16:creationId xmlns:a16="http://schemas.microsoft.com/office/drawing/2014/main" id="{3C786AAD-D141-4655-80D9-2F14D5D9EC43}"/>
              </a:ext>
            </a:extLst>
          </p:cNvPr>
          <p:cNvGrpSpPr/>
          <p:nvPr/>
        </p:nvGrpSpPr>
        <p:grpSpPr>
          <a:xfrm>
            <a:off x="5869269" y="3554304"/>
            <a:ext cx="567179" cy="1082796"/>
            <a:chOff x="356045" y="3468345"/>
            <a:chExt cx="825690" cy="1576316"/>
          </a:xfrm>
          <a:effectLst>
            <a:outerShdw blurRad="76200" dir="18900000" sy="23000" kx="-1200000" algn="bl" rotWithShape="0">
              <a:prstClr val="black">
                <a:alpha val="20000"/>
              </a:prstClr>
            </a:outerShdw>
          </a:effectLst>
        </p:grpSpPr>
        <p:sp>
          <p:nvSpPr>
            <p:cNvPr id="24" name="四角形: 上の 2 つの角を丸める 23">
              <a:extLst>
                <a:ext uri="{FF2B5EF4-FFF2-40B4-BE49-F238E27FC236}">
                  <a16:creationId xmlns:a16="http://schemas.microsoft.com/office/drawing/2014/main" id="{327F5FF8-9DAD-4FD5-99A3-8FAA6014711B}"/>
                </a:ext>
              </a:extLst>
            </p:cNvPr>
            <p:cNvSpPr/>
            <p:nvPr/>
          </p:nvSpPr>
          <p:spPr>
            <a:xfrm>
              <a:off x="356045" y="4164380"/>
              <a:ext cx="825690" cy="880281"/>
            </a:xfrm>
            <a:prstGeom prst="round2SameRect">
              <a:avLst>
                <a:gd name="adj1" fmla="val 27245"/>
                <a:gd name="adj2" fmla="val 0"/>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0F37FD97-E1A1-4184-9FC0-0E7005FCA593}"/>
                </a:ext>
              </a:extLst>
            </p:cNvPr>
            <p:cNvSpPr/>
            <p:nvPr/>
          </p:nvSpPr>
          <p:spPr>
            <a:xfrm>
              <a:off x="356045" y="3468345"/>
              <a:ext cx="825690" cy="825690"/>
            </a:xfrm>
            <a:prstGeom prst="ellipse">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C9679BB7-1159-4DCD-94C2-2E351135DEEE}"/>
                </a:ext>
              </a:extLst>
            </p:cNvPr>
            <p:cNvGrpSpPr/>
            <p:nvPr/>
          </p:nvGrpSpPr>
          <p:grpSpPr>
            <a:xfrm>
              <a:off x="415086" y="3738321"/>
              <a:ext cx="573516" cy="163179"/>
              <a:chOff x="1813652" y="4224514"/>
              <a:chExt cx="573516" cy="163179"/>
            </a:xfrm>
          </p:grpSpPr>
          <p:sp>
            <p:nvSpPr>
              <p:cNvPr id="27" name="楕円 26">
                <a:extLst>
                  <a:ext uri="{FF2B5EF4-FFF2-40B4-BE49-F238E27FC236}">
                    <a16:creationId xmlns:a16="http://schemas.microsoft.com/office/drawing/2014/main" id="{4487A688-851A-462B-B26B-BAF81C7840EB}"/>
                  </a:ext>
                </a:extLst>
              </p:cNvPr>
              <p:cNvSpPr/>
              <p:nvPr/>
            </p:nvSpPr>
            <p:spPr>
              <a:xfrm flipV="1">
                <a:off x="1813652"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0D5797F1-872B-468D-8B1F-C7A1900A325A}"/>
                  </a:ext>
                </a:extLst>
              </p:cNvPr>
              <p:cNvSpPr/>
              <p:nvPr/>
            </p:nvSpPr>
            <p:spPr>
              <a:xfrm flipV="1">
                <a:off x="2161979" y="4224514"/>
                <a:ext cx="225189" cy="163179"/>
              </a:xfrm>
              <a:prstGeom prst="ellipse">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a:extLst>
                  <a:ext uri="{FF2B5EF4-FFF2-40B4-BE49-F238E27FC236}">
                    <a16:creationId xmlns:a16="http://schemas.microsoft.com/office/drawing/2014/main" id="{DAB4635D-B76B-4DFD-95DD-6C57AE224D4A}"/>
                  </a:ext>
                </a:extLst>
              </p:cNvPr>
              <p:cNvCxnSpPr/>
              <p:nvPr/>
            </p:nvCxnSpPr>
            <p:spPr>
              <a:xfrm>
                <a:off x="2038841" y="4306103"/>
                <a:ext cx="123138" cy="0"/>
              </a:xfrm>
              <a:prstGeom prst="line">
                <a:avLst/>
              </a:prstGeom>
              <a:solidFill>
                <a:schemeClr val="accent1">
                  <a:lumMod val="20000"/>
                  <a:lumOff val="80000"/>
                </a:schemeClr>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32" name="直線矢印コネクタ 31">
            <a:extLst>
              <a:ext uri="{FF2B5EF4-FFF2-40B4-BE49-F238E27FC236}">
                <a16:creationId xmlns:a16="http://schemas.microsoft.com/office/drawing/2014/main" id="{E0E9CE3B-7A1D-404D-BA32-54F05FF4C834}"/>
              </a:ext>
            </a:extLst>
          </p:cNvPr>
          <p:cNvCxnSpPr>
            <a:cxnSpLocks/>
          </p:cNvCxnSpPr>
          <p:nvPr/>
        </p:nvCxnSpPr>
        <p:spPr>
          <a:xfrm flipV="1">
            <a:off x="3313363" y="3039417"/>
            <a:ext cx="612397" cy="756383"/>
          </a:xfrm>
          <a:prstGeom prst="straightConnector1">
            <a:avLst/>
          </a:prstGeom>
          <a:ln w="57150">
            <a:tailEnd type="arrow" w="sm" len="sm"/>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3CA0EF28-E9F8-41B1-BE9F-AA2100B2F051}"/>
              </a:ext>
            </a:extLst>
          </p:cNvPr>
          <p:cNvCxnSpPr>
            <a:cxnSpLocks/>
          </p:cNvCxnSpPr>
          <p:nvPr/>
        </p:nvCxnSpPr>
        <p:spPr>
          <a:xfrm flipH="1" flipV="1">
            <a:off x="5124206" y="3039417"/>
            <a:ext cx="612397" cy="756383"/>
          </a:xfrm>
          <a:prstGeom prst="straightConnector1">
            <a:avLst/>
          </a:prstGeom>
          <a:ln w="57150">
            <a:tailEnd type="arrow" w="sm" len="sm"/>
          </a:ln>
        </p:spPr>
        <p:style>
          <a:lnRef idx="1">
            <a:schemeClr val="accent1"/>
          </a:lnRef>
          <a:fillRef idx="0">
            <a:schemeClr val="accent1"/>
          </a:fillRef>
          <a:effectRef idx="0">
            <a:schemeClr val="accent1"/>
          </a:effectRef>
          <a:fontRef idx="minor">
            <a:schemeClr val="tx1"/>
          </a:fontRef>
        </p:style>
      </p:cxnSp>
      <p:sp>
        <p:nvSpPr>
          <p:cNvPr id="36" name="吹き出し: 円形 35">
            <a:extLst>
              <a:ext uri="{FF2B5EF4-FFF2-40B4-BE49-F238E27FC236}">
                <a16:creationId xmlns:a16="http://schemas.microsoft.com/office/drawing/2014/main" id="{13B7FA3D-4B4B-479D-9B2A-91B110E75525}"/>
              </a:ext>
            </a:extLst>
          </p:cNvPr>
          <p:cNvSpPr/>
          <p:nvPr/>
        </p:nvSpPr>
        <p:spPr>
          <a:xfrm>
            <a:off x="1432982" y="2904836"/>
            <a:ext cx="1281158" cy="756383"/>
          </a:xfrm>
          <a:prstGeom prst="wedgeEllipseCallout">
            <a:avLst>
              <a:gd name="adj1" fmla="val 38099"/>
              <a:gd name="adj2" fmla="val 5473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Arial" panose="020B0604020202020204" pitchFamily="34" charset="0"/>
                <a:cs typeface="Arial" panose="020B0604020202020204" pitchFamily="34" charset="0"/>
              </a:rPr>
              <a:t>1 + 2</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7" name="吹き出し: 円形 36">
            <a:extLst>
              <a:ext uri="{FF2B5EF4-FFF2-40B4-BE49-F238E27FC236}">
                <a16:creationId xmlns:a16="http://schemas.microsoft.com/office/drawing/2014/main" id="{CB5D8FA5-6FC1-4677-B9B3-33E0DD1F3EF7}"/>
              </a:ext>
            </a:extLst>
          </p:cNvPr>
          <p:cNvSpPr/>
          <p:nvPr/>
        </p:nvSpPr>
        <p:spPr>
          <a:xfrm>
            <a:off x="2644602" y="1805086"/>
            <a:ext cx="1281158" cy="756383"/>
          </a:xfrm>
          <a:prstGeom prst="wedgeEllipseCallout">
            <a:avLst>
              <a:gd name="adj1" fmla="val 54469"/>
              <a:gd name="adj2" fmla="val 469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Arial" panose="020B0604020202020204" pitchFamily="34" charset="0"/>
                <a:cs typeface="Arial" panose="020B0604020202020204" pitchFamily="34" charset="0"/>
              </a:rPr>
              <a:t>3</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8" name="吹き出し: 円形 37">
            <a:extLst>
              <a:ext uri="{FF2B5EF4-FFF2-40B4-BE49-F238E27FC236}">
                <a16:creationId xmlns:a16="http://schemas.microsoft.com/office/drawing/2014/main" id="{0BB3A2C9-14E3-4DB6-B5E0-A0A20ADC3515}"/>
              </a:ext>
            </a:extLst>
          </p:cNvPr>
          <p:cNvSpPr/>
          <p:nvPr/>
        </p:nvSpPr>
        <p:spPr>
          <a:xfrm>
            <a:off x="6423812" y="2904836"/>
            <a:ext cx="1281158" cy="756383"/>
          </a:xfrm>
          <a:prstGeom prst="wedgeEllipseCallout">
            <a:avLst>
              <a:gd name="adj1" fmla="val -42441"/>
              <a:gd name="adj2" fmla="val 5140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Arial" panose="020B0604020202020204" pitchFamily="34" charset="0"/>
                <a:cs typeface="Arial" panose="020B0604020202020204" pitchFamily="34" charset="0"/>
              </a:rPr>
              <a:t>8 - 3</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39" name="吹き出し: 円形 38">
            <a:extLst>
              <a:ext uri="{FF2B5EF4-FFF2-40B4-BE49-F238E27FC236}">
                <a16:creationId xmlns:a16="http://schemas.microsoft.com/office/drawing/2014/main" id="{8B19F956-E648-4513-AE09-C7D5AA595EFC}"/>
              </a:ext>
            </a:extLst>
          </p:cNvPr>
          <p:cNvSpPr/>
          <p:nvPr/>
        </p:nvSpPr>
        <p:spPr>
          <a:xfrm>
            <a:off x="5155290" y="1636885"/>
            <a:ext cx="1281158" cy="756383"/>
          </a:xfrm>
          <a:prstGeom prst="wedgeEllipseCallout">
            <a:avLst>
              <a:gd name="adj1" fmla="val -42441"/>
              <a:gd name="adj2" fmla="val 5140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Arial" panose="020B0604020202020204" pitchFamily="34" charset="0"/>
                <a:cs typeface="Arial" panose="020B0604020202020204" pitchFamily="34" charset="0"/>
              </a:rPr>
              <a:t>5</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40" name="テキスト ボックス 39">
            <a:extLst>
              <a:ext uri="{FF2B5EF4-FFF2-40B4-BE49-F238E27FC236}">
                <a16:creationId xmlns:a16="http://schemas.microsoft.com/office/drawing/2014/main" id="{A35829A6-9D59-4F14-A1CD-AF6CC7AD4A9E}"/>
              </a:ext>
            </a:extLst>
          </p:cNvPr>
          <p:cNvSpPr txBox="1"/>
          <p:nvPr/>
        </p:nvSpPr>
        <p:spPr>
          <a:xfrm>
            <a:off x="4067493" y="3467181"/>
            <a:ext cx="877163" cy="369332"/>
          </a:xfrm>
          <a:prstGeom prst="rect">
            <a:avLst/>
          </a:prstGeom>
          <a:noFill/>
        </p:spPr>
        <p:txBody>
          <a:bodyPr wrap="none" rtlCol="0">
            <a:spAutoFit/>
          </a:bodyPr>
          <a:lstStyle/>
          <a:p>
            <a:pPr algn="ctr"/>
            <a:r>
              <a:rPr kumimoji="1" lang="ja-JP" altLang="en-US" dirty="0">
                <a:solidFill>
                  <a:schemeClr val="accent1"/>
                </a:solidFill>
                <a:latin typeface="HGP創英角ｺﾞｼｯｸUB" panose="020B0900000000000000" pitchFamily="50" charset="-128"/>
                <a:ea typeface="HGP創英角ｺﾞｼｯｸUB" panose="020B0900000000000000" pitchFamily="50" charset="-128"/>
              </a:rPr>
              <a:t>正常に</a:t>
            </a:r>
          </a:p>
        </p:txBody>
      </p:sp>
      <p:sp>
        <p:nvSpPr>
          <p:cNvPr id="41" name="テキスト ボックス 40">
            <a:extLst>
              <a:ext uri="{FF2B5EF4-FFF2-40B4-BE49-F238E27FC236}">
                <a16:creationId xmlns:a16="http://schemas.microsoft.com/office/drawing/2014/main" id="{F80430CD-D10D-4DCF-9CD6-F8E3BEFE4090}"/>
              </a:ext>
            </a:extLst>
          </p:cNvPr>
          <p:cNvSpPr txBox="1"/>
          <p:nvPr/>
        </p:nvSpPr>
        <p:spPr>
          <a:xfrm>
            <a:off x="3601022" y="3829769"/>
            <a:ext cx="1810111" cy="369332"/>
          </a:xfrm>
          <a:prstGeom prst="rect">
            <a:avLst/>
          </a:prstGeom>
          <a:noFill/>
        </p:spPr>
        <p:txBody>
          <a:bodyPr wrap="none" rtlCol="0">
            <a:spAutoFit/>
          </a:bodyPr>
          <a:lstStyle/>
          <a:p>
            <a:pPr algn="ctr"/>
            <a:r>
              <a:rPr kumimoji="1" lang="ja-JP" altLang="en-US" dirty="0">
                <a:solidFill>
                  <a:schemeClr val="accent1"/>
                </a:solidFill>
                <a:latin typeface="HGP創英角ｺﾞｼｯｸUB" panose="020B0900000000000000" pitchFamily="50" charset="-128"/>
                <a:ea typeface="HGP創英角ｺﾞｼｯｸUB" panose="020B0900000000000000" pitchFamily="50" charset="-128"/>
              </a:rPr>
              <a:t>止まらないように</a:t>
            </a:r>
          </a:p>
        </p:txBody>
      </p:sp>
      <p:sp>
        <p:nvSpPr>
          <p:cNvPr id="42" name="テキスト ボックス 41">
            <a:extLst>
              <a:ext uri="{FF2B5EF4-FFF2-40B4-BE49-F238E27FC236}">
                <a16:creationId xmlns:a16="http://schemas.microsoft.com/office/drawing/2014/main" id="{FA881B7B-9FA1-4E60-AC4D-A3251CFBDDCD}"/>
              </a:ext>
            </a:extLst>
          </p:cNvPr>
          <p:cNvSpPr txBox="1"/>
          <p:nvPr/>
        </p:nvSpPr>
        <p:spPr>
          <a:xfrm>
            <a:off x="2153519" y="4760361"/>
            <a:ext cx="4705135" cy="338554"/>
          </a:xfrm>
          <a:prstGeom prst="rect">
            <a:avLst/>
          </a:prstGeom>
          <a:noFill/>
        </p:spPr>
        <p:txBody>
          <a:bodyPr wrap="none" rtlCol="0">
            <a:spAutoFit/>
          </a:bodyPr>
          <a:lstStyle/>
          <a:p>
            <a:pPr algn="ctr"/>
            <a:r>
              <a:rPr kumimoji="1" lang="en-US" altLang="ja-JP" sz="1600" dirty="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kumimoji="1" lang="ja-JP" altLang="en-US" sz="1600" dirty="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可用性：利用時間外であれば、システム停止可能</a:t>
            </a:r>
          </a:p>
        </p:txBody>
      </p:sp>
      <p:grpSp>
        <p:nvGrpSpPr>
          <p:cNvPr id="43" name="グループ化 マウス">
            <a:extLst>
              <a:ext uri="{FF2B5EF4-FFF2-40B4-BE49-F238E27FC236}">
                <a16:creationId xmlns:a16="http://schemas.microsoft.com/office/drawing/2014/main" id="{8316D732-8B6C-453E-B853-E38DCCB63200}"/>
              </a:ext>
            </a:extLst>
          </p:cNvPr>
          <p:cNvGrpSpPr/>
          <p:nvPr/>
        </p:nvGrpSpPr>
        <p:grpSpPr>
          <a:xfrm>
            <a:off x="8640000" y="180000"/>
            <a:ext cx="246176" cy="361044"/>
            <a:chOff x="4429737" y="3942302"/>
            <a:chExt cx="653016" cy="957718"/>
          </a:xfrm>
          <a:solidFill>
            <a:schemeClr val="accent4"/>
          </a:solidFill>
          <a:effectLst>
            <a:outerShdw blurRad="50800" dist="38100" dir="2700000" algn="tl" rotWithShape="0">
              <a:prstClr val="black">
                <a:alpha val="40000"/>
              </a:prstClr>
            </a:outerShdw>
          </a:effectLst>
        </p:grpSpPr>
        <p:sp>
          <p:nvSpPr>
            <p:cNvPr id="44" name="フローチャート: 論理積ゲート 43">
              <a:extLst>
                <a:ext uri="{FF2B5EF4-FFF2-40B4-BE49-F238E27FC236}">
                  <a16:creationId xmlns:a16="http://schemas.microsoft.com/office/drawing/2014/main" id="{C386FC3A-1211-485B-9CDF-347A0CB2E22F}"/>
                </a:ext>
              </a:extLst>
            </p:cNvPr>
            <p:cNvSpPr/>
            <p:nvPr/>
          </p:nvSpPr>
          <p:spPr>
            <a:xfrm rot="5400000">
              <a:off x="4430404" y="4247672"/>
              <a:ext cx="651681" cy="653015"/>
            </a:xfrm>
            <a:prstGeom prst="flowChartDelay">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四角形: 上の 2 つの角を丸める 44">
              <a:extLst>
                <a:ext uri="{FF2B5EF4-FFF2-40B4-BE49-F238E27FC236}">
                  <a16:creationId xmlns:a16="http://schemas.microsoft.com/office/drawing/2014/main" id="{215E7BA3-A137-4B36-A2CC-9B745760D616}"/>
                </a:ext>
              </a:extLst>
            </p:cNvPr>
            <p:cNvSpPr/>
            <p:nvPr/>
          </p:nvSpPr>
          <p:spPr>
            <a:xfrm>
              <a:off x="4429737" y="3942302"/>
              <a:ext cx="653016" cy="306036"/>
            </a:xfrm>
            <a:prstGeom prst="round2SameRect">
              <a:avLst>
                <a:gd name="adj1" fmla="val 50000"/>
                <a:gd name="adj2" fmla="val 0"/>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a:extLst>
                <a:ext uri="{FF2B5EF4-FFF2-40B4-BE49-F238E27FC236}">
                  <a16:creationId xmlns:a16="http://schemas.microsoft.com/office/drawing/2014/main" id="{68F927A9-B4C7-44EF-80EC-73A62D32FE84}"/>
                </a:ext>
              </a:extLst>
            </p:cNvPr>
            <p:cNvCxnSpPr>
              <a:cxnSpLocks/>
              <a:stCxn id="45" idx="3"/>
              <a:endCxn id="45" idx="1"/>
            </p:cNvCxnSpPr>
            <p:nvPr/>
          </p:nvCxnSpPr>
          <p:spPr>
            <a:xfrm>
              <a:off x="4756245" y="3942302"/>
              <a:ext cx="0" cy="306036"/>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5292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 presetClass="exit" presetSubtype="0" fill="hold" nodeType="withEffect">
                                  <p:stCondLst>
                                    <p:cond delay="0"/>
                                  </p:stCondLst>
                                  <p:childTnLst>
                                    <p:set>
                                      <p:cBhvr>
                                        <p:cTn id="9" dur="1" fill="hold">
                                          <p:stCondLst>
                                            <p:cond delay="0"/>
                                          </p:stCondLst>
                                        </p:cTn>
                                        <p:tgtEl>
                                          <p:spTgt spid="43"/>
                                        </p:tgtEl>
                                        <p:attrNameLst>
                                          <p:attrName>style.visibility</p:attrName>
                                        </p:attrNameLst>
                                      </p:cBhvr>
                                      <p:to>
                                        <p:strVal val="hidden"/>
                                      </p:to>
                                    </p:se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outVertical)">
                                      <p:cBhvr>
                                        <p:cTn id="13" dur="500"/>
                                        <p:tgtEl>
                                          <p:spTgt spid="4"/>
                                        </p:tgtEl>
                                      </p:cBhvr>
                                    </p:animEffec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left)">
                                      <p:cBhvr>
                                        <p:cTn id="21" dur="500"/>
                                        <p:tgtEl>
                                          <p:spTgt spid="3">
                                            <p:txEl>
                                              <p:pRg st="1" end="1"/>
                                            </p:txEl>
                                          </p:spTgt>
                                        </p:tgtEl>
                                      </p:cBhvr>
                                    </p:animEffect>
                                  </p:childTnLst>
                                </p:cTn>
                              </p:par>
                              <p:par>
                                <p:cTn id="22" presetID="1" presetClass="exit" presetSubtype="0" fill="hold" nodeType="withEffect">
                                  <p:stCondLst>
                                    <p:cond delay="0"/>
                                  </p:stCondLst>
                                  <p:childTnLst>
                                    <p:set>
                                      <p:cBhvr>
                                        <p:cTn id="23" dur="1" fill="hold">
                                          <p:stCondLst>
                                            <p:cond delay="0"/>
                                          </p:stCondLst>
                                        </p:cTn>
                                        <p:tgtEl>
                                          <p:spTgt spid="43"/>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par>
                                <p:cTn id="28" presetID="10" presetClass="entr" presetSubtype="0" fill="hold"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childTnLst>
                          </p:cTn>
                        </p:par>
                        <p:par>
                          <p:cTn id="34" fill="hold">
                            <p:stCondLst>
                              <p:cond delay="1000"/>
                            </p:stCondLst>
                            <p:childTnLst>
                              <p:par>
                                <p:cTn id="35" presetID="22" presetClass="entr" presetSubtype="4"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down)">
                                      <p:cBhvr>
                                        <p:cTn id="37" dur="500"/>
                                        <p:tgtEl>
                                          <p:spTgt spid="32"/>
                                        </p:tgtEl>
                                      </p:cBhvr>
                                    </p:animEffect>
                                  </p:childTnLst>
                                </p:cTn>
                              </p:par>
                              <p:par>
                                <p:cTn id="38" presetID="22" presetClass="entr" presetSubtype="4" fill="hold"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down)">
                                      <p:cBhvr>
                                        <p:cTn id="40" dur="500"/>
                                        <p:tgtEl>
                                          <p:spTgt spid="35"/>
                                        </p:tgtEl>
                                      </p:cBhvr>
                                    </p:animEffect>
                                  </p:childTnLst>
                                </p:cTn>
                              </p:par>
                            </p:childTnLst>
                          </p:cTn>
                        </p:par>
                        <p:par>
                          <p:cTn id="41" fill="hold">
                            <p:stCondLst>
                              <p:cond delay="1500"/>
                            </p:stCondLst>
                            <p:childTnLst>
                              <p:par>
                                <p:cTn id="42" presetID="22" presetClass="entr" presetSubtype="4"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down)">
                                      <p:cBhvr>
                                        <p:cTn id="44" dur="500"/>
                                        <p:tgtEl>
                                          <p:spTgt spid="36"/>
                                        </p:tgtEl>
                                      </p:cBhvr>
                                    </p:animEffect>
                                  </p:childTnLst>
                                </p:cTn>
                              </p:par>
                            </p:childTnLst>
                          </p:cTn>
                        </p:par>
                        <p:par>
                          <p:cTn id="45" fill="hold">
                            <p:stCondLst>
                              <p:cond delay="2000"/>
                            </p:stCondLst>
                            <p:childTnLst>
                              <p:par>
                                <p:cTn id="46" presetID="22" presetClass="entr" presetSubtype="2"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right)">
                                      <p:cBhvr>
                                        <p:cTn id="48" dur="500"/>
                                        <p:tgtEl>
                                          <p:spTgt spid="37"/>
                                        </p:tgtEl>
                                      </p:cBhvr>
                                    </p:animEffect>
                                  </p:childTnLst>
                                </p:cTn>
                              </p:par>
                            </p:childTnLst>
                          </p:cTn>
                        </p:par>
                        <p:par>
                          <p:cTn id="49" fill="hold">
                            <p:stCondLst>
                              <p:cond delay="2500"/>
                            </p:stCondLst>
                            <p:childTnLst>
                              <p:par>
                                <p:cTn id="50" presetID="22" presetClass="entr" presetSubtype="4" fill="hold" grpId="0"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wipe(down)">
                                      <p:cBhvr>
                                        <p:cTn id="52" dur="500"/>
                                        <p:tgtEl>
                                          <p:spTgt spid="38"/>
                                        </p:tgtEl>
                                      </p:cBhvr>
                                    </p:animEffect>
                                  </p:childTnLst>
                                </p:cTn>
                              </p:par>
                            </p:childTnLst>
                          </p:cTn>
                        </p:par>
                        <p:par>
                          <p:cTn id="53" fill="hold">
                            <p:stCondLst>
                              <p:cond delay="3000"/>
                            </p:stCondLst>
                            <p:childTnLst>
                              <p:par>
                                <p:cTn id="54" presetID="22" presetClass="entr" presetSubtype="8"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left)">
                                      <p:cBhvr>
                                        <p:cTn id="56" dur="500"/>
                                        <p:tgtEl>
                                          <p:spTgt spid="39"/>
                                        </p:tgtEl>
                                      </p:cBhvr>
                                    </p:animEffect>
                                  </p:childTnLst>
                                </p:cTn>
                              </p:par>
                            </p:childTnLst>
                          </p:cTn>
                        </p:par>
                        <p:par>
                          <p:cTn id="57" fill="hold">
                            <p:stCondLst>
                              <p:cond delay="3500"/>
                            </p:stCondLst>
                            <p:childTnLst>
                              <p:par>
                                <p:cTn id="58" presetID="10" presetClass="entr" presetSubtype="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fade">
                                      <p:cBhvr>
                                        <p:cTn id="60" dur="500"/>
                                        <p:tgtEl>
                                          <p:spTgt spid="40"/>
                                        </p:tgtEl>
                                      </p:cBhvr>
                                    </p:animEffect>
                                  </p:childTnLst>
                                </p:cTn>
                              </p:par>
                            </p:childTnLst>
                          </p:cTn>
                        </p:par>
                        <p:par>
                          <p:cTn id="61" fill="hold">
                            <p:stCondLst>
                              <p:cond delay="4000"/>
                            </p:stCondLst>
                            <p:childTnLst>
                              <p:par>
                                <p:cTn id="62" presetID="10" presetClass="entr" presetSubtype="0"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500"/>
                                        <p:tgtEl>
                                          <p:spTgt spid="41"/>
                                        </p:tgtEl>
                                      </p:cBhvr>
                                    </p:animEffect>
                                  </p:childTnLst>
                                </p:cTn>
                              </p:par>
                            </p:childTnLst>
                          </p:cTn>
                        </p:par>
                        <p:par>
                          <p:cTn id="65" fill="hold">
                            <p:stCondLst>
                              <p:cond delay="4500"/>
                            </p:stCondLst>
                            <p:childTnLst>
                              <p:par>
                                <p:cTn id="66" presetID="1" presetClass="entr" presetSubtype="0" fill="hold" nodeType="afterEffect">
                                  <p:stCondLst>
                                    <p:cond delay="0"/>
                                  </p:stCondLst>
                                  <p:childTnLst>
                                    <p:set>
                                      <p:cBhvr>
                                        <p:cTn id="67" dur="1" fill="hold">
                                          <p:stCondLst>
                                            <p:cond delay="0"/>
                                          </p:stCondLst>
                                        </p:cTn>
                                        <p:tgtEl>
                                          <p:spTgt spid="43"/>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
                                            <p:txEl>
                                              <p:pRg st="2" end="2"/>
                                            </p:txEl>
                                          </p:spTgt>
                                        </p:tgtEl>
                                        <p:attrNameLst>
                                          <p:attrName>style.visibility</p:attrName>
                                        </p:attrNameLst>
                                      </p:cBhvr>
                                      <p:to>
                                        <p:strVal val="visible"/>
                                      </p:to>
                                    </p:set>
                                    <p:animEffect transition="in" filter="wipe(left)">
                                      <p:cBhvr>
                                        <p:cTn id="72" dur="500"/>
                                        <p:tgtEl>
                                          <p:spTgt spid="3">
                                            <p:txEl>
                                              <p:pRg st="2" end="2"/>
                                            </p:txEl>
                                          </p:spTgt>
                                        </p:tgtEl>
                                      </p:cBhvr>
                                    </p:animEffect>
                                  </p:childTnLst>
                                </p:cTn>
                              </p:par>
                              <p:par>
                                <p:cTn id="73" presetID="1" presetClass="exit" presetSubtype="0" fill="hold" nodeType="withEffect">
                                  <p:stCondLst>
                                    <p:cond delay="0"/>
                                  </p:stCondLst>
                                  <p:childTnLst>
                                    <p:set>
                                      <p:cBhvr>
                                        <p:cTn id="74" dur="1" fill="hold">
                                          <p:stCondLst>
                                            <p:cond delay="0"/>
                                          </p:stCondLst>
                                        </p:cTn>
                                        <p:tgtEl>
                                          <p:spTgt spid="43"/>
                                        </p:tgtEl>
                                        <p:attrNameLst>
                                          <p:attrName>style.visibility</p:attrName>
                                        </p:attrNameLst>
                                      </p:cBhvr>
                                      <p:to>
                                        <p:strVal val="hidden"/>
                                      </p:to>
                                    </p:set>
                                  </p:childTnLst>
                                </p:cTn>
                              </p:par>
                            </p:childTnLst>
                          </p:cTn>
                        </p:par>
                        <p:par>
                          <p:cTn id="75" fill="hold">
                            <p:stCondLst>
                              <p:cond delay="500"/>
                            </p:stCondLst>
                            <p:childTnLst>
                              <p:par>
                                <p:cTn id="76" presetID="1" presetClass="entr" presetSubtype="0" fill="hold" nodeType="afterEffect">
                                  <p:stCondLst>
                                    <p:cond delay="0"/>
                                  </p:stCondLst>
                                  <p:childTnLst>
                                    <p:set>
                                      <p:cBhvr>
                                        <p:cTn id="77" dur="1" fill="hold">
                                          <p:stCondLst>
                                            <p:cond delay="0"/>
                                          </p:stCondLst>
                                        </p:cTn>
                                        <p:tgtEl>
                                          <p:spTgt spid="43"/>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
                                            <p:txEl>
                                              <p:pRg st="3" end="3"/>
                                            </p:txEl>
                                          </p:spTgt>
                                        </p:tgtEl>
                                        <p:attrNameLst>
                                          <p:attrName>style.visibility</p:attrName>
                                        </p:attrNameLst>
                                      </p:cBhvr>
                                      <p:to>
                                        <p:strVal val="visible"/>
                                      </p:to>
                                    </p:set>
                                    <p:animEffect transition="in" filter="wipe(left)">
                                      <p:cBhvr>
                                        <p:cTn id="82" dur="500"/>
                                        <p:tgtEl>
                                          <p:spTgt spid="3">
                                            <p:txEl>
                                              <p:pRg st="3" end="3"/>
                                            </p:txEl>
                                          </p:spTgt>
                                        </p:tgtEl>
                                      </p:cBhvr>
                                    </p:animEffect>
                                  </p:childTnLst>
                                </p:cTn>
                              </p:par>
                              <p:par>
                                <p:cTn id="83" presetID="1" presetClass="exit" presetSubtype="0" fill="hold" nodeType="withEffect">
                                  <p:stCondLst>
                                    <p:cond delay="0"/>
                                  </p:stCondLst>
                                  <p:childTnLst>
                                    <p:set>
                                      <p:cBhvr>
                                        <p:cTn id="84" dur="1" fill="hold">
                                          <p:stCondLst>
                                            <p:cond delay="0"/>
                                          </p:stCondLst>
                                        </p:cTn>
                                        <p:tgtEl>
                                          <p:spTgt spid="43"/>
                                        </p:tgtEl>
                                        <p:attrNameLst>
                                          <p:attrName>style.visibility</p:attrName>
                                        </p:attrNameLst>
                                      </p:cBhvr>
                                      <p:to>
                                        <p:strVal val="hidden"/>
                                      </p:to>
                                    </p:set>
                                  </p:childTnLst>
                                </p:cTn>
                              </p:par>
                            </p:childTnLst>
                          </p:cTn>
                        </p:par>
                        <p:par>
                          <p:cTn id="85" fill="hold">
                            <p:stCondLst>
                              <p:cond delay="500"/>
                            </p:stCondLst>
                            <p:childTnLst>
                              <p:par>
                                <p:cTn id="86" presetID="10" presetClass="entr" presetSubtype="0" fill="hold" grpId="0" nodeType="after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500"/>
                                        <p:tgtEl>
                                          <p:spTgt spid="42"/>
                                        </p:tgtEl>
                                      </p:cBhvr>
                                    </p:animEffect>
                                  </p:childTnLst>
                                </p:cTn>
                              </p:par>
                            </p:childTnLst>
                          </p:cTn>
                        </p:par>
                        <p:par>
                          <p:cTn id="89" fill="hold">
                            <p:stCondLst>
                              <p:cond delay="1000"/>
                            </p:stCondLst>
                            <p:childTnLst>
                              <p:par>
                                <p:cTn id="90" presetID="1" presetClass="entr" presetSubtype="0" fill="hold" nodeType="afterEffect">
                                  <p:stCondLst>
                                    <p:cond delay="0"/>
                                  </p:stCondLst>
                                  <p:childTnLst>
                                    <p:set>
                                      <p:cBhvr>
                                        <p:cTn id="91"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36" grpId="0" animBg="1"/>
      <p:bldP spid="37" grpId="0" animBg="1"/>
      <p:bldP spid="38" grpId="0" animBg="1"/>
      <p:bldP spid="39" grpId="0" animBg="1"/>
      <p:bldP spid="40" grpId="0"/>
      <p:bldP spid="41" grpId="0"/>
      <p:bldP spid="42"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1727</TotalTime>
  <Words>1159</Words>
  <Application>Microsoft Office PowerPoint</Application>
  <PresentationFormat>画面に合わせる (4:3)</PresentationFormat>
  <Paragraphs>171</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HGP創英角ｺﾞｼｯｸUB</vt:lpstr>
      <vt:lpstr>Meiryo UI</vt:lpstr>
      <vt:lpstr>ＭＳ Ｐゴシック</vt:lpstr>
      <vt:lpstr>Arial</vt:lpstr>
      <vt:lpstr>Calibri</vt:lpstr>
      <vt:lpstr>Office テーマ</vt:lpstr>
      <vt:lpstr>情報セキュリティって何？ という話</vt:lpstr>
      <vt:lpstr>情報セキュリティとは</vt:lpstr>
      <vt:lpstr>機密性（Confidentiality）</vt:lpstr>
      <vt:lpstr>完全性（Integrity）</vt:lpstr>
      <vt:lpstr>可用性（Availability）</vt:lpstr>
      <vt:lpstr>情報セキュリティのCIA＋α</vt:lpstr>
      <vt:lpstr>真正性（Authenticity）</vt:lpstr>
      <vt:lpstr>責任追跡性（Accountability）</vt:lpstr>
      <vt:lpstr>信頼性（Reliability）</vt:lpstr>
      <vt:lpstr>否認防止（Non-repudiation）</vt:lpstr>
      <vt:lpstr>まとめ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風間達矢</dc:creator>
  <cp:lastModifiedBy>達矢 風間</cp:lastModifiedBy>
  <cp:revision>148</cp:revision>
  <dcterms:created xsi:type="dcterms:W3CDTF">2017-07-26T23:20:02Z</dcterms:created>
  <dcterms:modified xsi:type="dcterms:W3CDTF">2018-12-27T05:32:52Z</dcterms:modified>
</cp:coreProperties>
</file>